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648" r:id="rId1"/>
  </p:sldMasterIdLst>
  <p:notesMasterIdLst>
    <p:notesMasterId r:id="rId224"/>
  </p:notesMasterIdLst>
  <p:sldIdLst>
    <p:sldId id="256" r:id="rId2"/>
    <p:sldId id="257" r:id="rId3"/>
    <p:sldId id="459" r:id="rId4"/>
    <p:sldId id="314" r:id="rId5"/>
    <p:sldId id="259" r:id="rId6"/>
    <p:sldId id="460" r:id="rId7"/>
    <p:sldId id="258" r:id="rId8"/>
    <p:sldId id="260" r:id="rId9"/>
    <p:sldId id="261" r:id="rId10"/>
    <p:sldId id="262" r:id="rId11"/>
    <p:sldId id="263" r:id="rId12"/>
    <p:sldId id="291" r:id="rId13"/>
    <p:sldId id="319" r:id="rId14"/>
    <p:sldId id="294" r:id="rId15"/>
    <p:sldId id="293" r:id="rId16"/>
    <p:sldId id="305" r:id="rId17"/>
    <p:sldId id="295" r:id="rId18"/>
    <p:sldId id="296" r:id="rId19"/>
    <p:sldId id="297" r:id="rId20"/>
    <p:sldId id="298" r:id="rId21"/>
    <p:sldId id="299" r:id="rId22"/>
    <p:sldId id="300" r:id="rId23"/>
    <p:sldId id="301" r:id="rId24"/>
    <p:sldId id="302" r:id="rId25"/>
    <p:sldId id="303" r:id="rId26"/>
    <p:sldId id="304" r:id="rId27"/>
    <p:sldId id="323" r:id="rId28"/>
    <p:sldId id="264" r:id="rId29"/>
    <p:sldId id="265" r:id="rId30"/>
    <p:sldId id="320" r:id="rId31"/>
    <p:sldId id="306" r:id="rId32"/>
    <p:sldId id="307" r:id="rId33"/>
    <p:sldId id="308" r:id="rId34"/>
    <p:sldId id="309" r:id="rId35"/>
    <p:sldId id="322" r:id="rId36"/>
    <p:sldId id="310" r:id="rId37"/>
    <p:sldId id="311" r:id="rId38"/>
    <p:sldId id="312" r:id="rId39"/>
    <p:sldId id="313" r:id="rId40"/>
    <p:sldId id="315" r:id="rId41"/>
    <p:sldId id="316" r:id="rId42"/>
    <p:sldId id="317" r:id="rId43"/>
    <p:sldId id="318" r:id="rId44"/>
    <p:sldId id="321" r:id="rId45"/>
    <p:sldId id="266" r:id="rId46"/>
    <p:sldId id="267" r:id="rId47"/>
    <p:sldId id="324" r:id="rId48"/>
    <p:sldId id="325" r:id="rId49"/>
    <p:sldId id="326" r:id="rId50"/>
    <p:sldId id="327" r:id="rId51"/>
    <p:sldId id="328" r:id="rId52"/>
    <p:sldId id="332" r:id="rId53"/>
    <p:sldId id="329" r:id="rId54"/>
    <p:sldId id="330" r:id="rId55"/>
    <p:sldId id="331" r:id="rId56"/>
    <p:sldId id="333" r:id="rId57"/>
    <p:sldId id="334" r:id="rId58"/>
    <p:sldId id="335" r:id="rId59"/>
    <p:sldId id="336" r:id="rId60"/>
    <p:sldId id="268" r:id="rId61"/>
    <p:sldId id="269" r:id="rId62"/>
    <p:sldId id="337" r:id="rId63"/>
    <p:sldId id="338" r:id="rId64"/>
    <p:sldId id="339" r:id="rId65"/>
    <p:sldId id="340" r:id="rId66"/>
    <p:sldId id="341" r:id="rId67"/>
    <p:sldId id="342" r:id="rId68"/>
    <p:sldId id="343" r:id="rId69"/>
    <p:sldId id="344" r:id="rId70"/>
    <p:sldId id="345" r:id="rId71"/>
    <p:sldId id="346" r:id="rId72"/>
    <p:sldId id="347" r:id="rId73"/>
    <p:sldId id="348" r:id="rId74"/>
    <p:sldId id="349" r:id="rId75"/>
    <p:sldId id="270" r:id="rId76"/>
    <p:sldId id="271" r:id="rId77"/>
    <p:sldId id="350" r:id="rId78"/>
    <p:sldId id="355" r:id="rId79"/>
    <p:sldId id="351" r:id="rId80"/>
    <p:sldId id="352" r:id="rId81"/>
    <p:sldId id="353" r:id="rId82"/>
    <p:sldId id="354" r:id="rId83"/>
    <p:sldId id="356" r:id="rId84"/>
    <p:sldId id="272" r:id="rId85"/>
    <p:sldId id="275" r:id="rId86"/>
    <p:sldId id="358" r:id="rId87"/>
    <p:sldId id="357" r:id="rId88"/>
    <p:sldId id="359" r:id="rId89"/>
    <p:sldId id="360" r:id="rId90"/>
    <p:sldId id="363" r:id="rId91"/>
    <p:sldId id="361" r:id="rId92"/>
    <p:sldId id="364" r:id="rId93"/>
    <p:sldId id="365" r:id="rId94"/>
    <p:sldId id="362" r:id="rId95"/>
    <p:sldId id="368" r:id="rId96"/>
    <p:sldId id="369" r:id="rId97"/>
    <p:sldId id="370" r:id="rId98"/>
    <p:sldId id="371" r:id="rId99"/>
    <p:sldId id="372" r:id="rId100"/>
    <p:sldId id="273" r:id="rId101"/>
    <p:sldId id="276" r:id="rId102"/>
    <p:sldId id="373" r:id="rId103"/>
    <p:sldId id="374" r:id="rId104"/>
    <p:sldId id="375" r:id="rId105"/>
    <p:sldId id="376" r:id="rId106"/>
    <p:sldId id="377" r:id="rId107"/>
    <p:sldId id="378" r:id="rId108"/>
    <p:sldId id="379" r:id="rId109"/>
    <p:sldId id="380" r:id="rId110"/>
    <p:sldId id="274" r:id="rId111"/>
    <p:sldId id="277" r:id="rId112"/>
    <p:sldId id="381" r:id="rId113"/>
    <p:sldId id="382" r:id="rId114"/>
    <p:sldId id="383" r:id="rId115"/>
    <p:sldId id="384" r:id="rId116"/>
    <p:sldId id="385" r:id="rId117"/>
    <p:sldId id="386" r:id="rId118"/>
    <p:sldId id="387" r:id="rId119"/>
    <p:sldId id="388" r:id="rId120"/>
    <p:sldId id="389" r:id="rId121"/>
    <p:sldId id="390" r:id="rId122"/>
    <p:sldId id="391" r:id="rId123"/>
    <p:sldId id="278" r:id="rId124"/>
    <p:sldId id="279" r:id="rId125"/>
    <p:sldId id="392" r:id="rId126"/>
    <p:sldId id="393" r:id="rId127"/>
    <p:sldId id="394" r:id="rId128"/>
    <p:sldId id="395" r:id="rId129"/>
    <p:sldId id="396" r:id="rId130"/>
    <p:sldId id="397" r:id="rId131"/>
    <p:sldId id="398" r:id="rId132"/>
    <p:sldId id="399" r:id="rId133"/>
    <p:sldId id="400" r:id="rId134"/>
    <p:sldId id="280" r:id="rId135"/>
    <p:sldId id="281" r:id="rId136"/>
    <p:sldId id="401" r:id="rId137"/>
    <p:sldId id="402" r:id="rId138"/>
    <p:sldId id="403" r:id="rId139"/>
    <p:sldId id="404" r:id="rId140"/>
    <p:sldId id="405" r:id="rId141"/>
    <p:sldId id="406" r:id="rId142"/>
    <p:sldId id="407" r:id="rId143"/>
    <p:sldId id="408" r:id="rId144"/>
    <p:sldId id="409" r:id="rId145"/>
    <p:sldId id="410" r:id="rId146"/>
    <p:sldId id="411" r:id="rId147"/>
    <p:sldId id="282" r:id="rId148"/>
    <p:sldId id="285" r:id="rId149"/>
    <p:sldId id="412" r:id="rId150"/>
    <p:sldId id="413" r:id="rId151"/>
    <p:sldId id="414" r:id="rId152"/>
    <p:sldId id="415" r:id="rId153"/>
    <p:sldId id="416" r:id="rId154"/>
    <p:sldId id="417" r:id="rId155"/>
    <p:sldId id="418" r:id="rId156"/>
    <p:sldId id="419" r:id="rId157"/>
    <p:sldId id="283" r:id="rId158"/>
    <p:sldId id="286" r:id="rId159"/>
    <p:sldId id="420" r:id="rId160"/>
    <p:sldId id="421" r:id="rId161"/>
    <p:sldId id="422" r:id="rId162"/>
    <p:sldId id="425" r:id="rId163"/>
    <p:sldId id="424" r:id="rId164"/>
    <p:sldId id="423" r:id="rId165"/>
    <p:sldId id="284" r:id="rId166"/>
    <p:sldId id="287" r:id="rId167"/>
    <p:sldId id="426" r:id="rId168"/>
    <p:sldId id="427" r:id="rId169"/>
    <p:sldId id="428" r:id="rId170"/>
    <p:sldId id="429" r:id="rId171"/>
    <p:sldId id="430" r:id="rId172"/>
    <p:sldId id="431" r:id="rId173"/>
    <p:sldId id="432" r:id="rId174"/>
    <p:sldId id="433" r:id="rId175"/>
    <p:sldId id="288" r:id="rId176"/>
    <p:sldId id="289" r:id="rId177"/>
    <p:sldId id="434" r:id="rId178"/>
    <p:sldId id="435" r:id="rId179"/>
    <p:sldId id="436" r:id="rId180"/>
    <p:sldId id="437" r:id="rId181"/>
    <p:sldId id="444" r:id="rId182"/>
    <p:sldId id="438" r:id="rId183"/>
    <p:sldId id="446" r:id="rId184"/>
    <p:sldId id="439" r:id="rId185"/>
    <p:sldId id="447" r:id="rId186"/>
    <p:sldId id="448" r:id="rId187"/>
    <p:sldId id="290" r:id="rId188"/>
    <p:sldId id="366" r:id="rId189"/>
    <p:sldId id="441" r:id="rId190"/>
    <p:sldId id="442" r:id="rId191"/>
    <p:sldId id="443" r:id="rId192"/>
    <p:sldId id="449" r:id="rId193"/>
    <p:sldId id="451" r:id="rId194"/>
    <p:sldId id="452" r:id="rId195"/>
    <p:sldId id="453" r:id="rId196"/>
    <p:sldId id="454" r:id="rId197"/>
    <p:sldId id="455" r:id="rId198"/>
    <p:sldId id="456" r:id="rId199"/>
    <p:sldId id="458" r:id="rId200"/>
    <p:sldId id="461" r:id="rId201"/>
    <p:sldId id="462" r:id="rId202"/>
    <p:sldId id="463" r:id="rId203"/>
    <p:sldId id="464" r:id="rId204"/>
    <p:sldId id="465" r:id="rId205"/>
    <p:sldId id="466" r:id="rId206"/>
    <p:sldId id="467" r:id="rId207"/>
    <p:sldId id="468" r:id="rId208"/>
    <p:sldId id="469" r:id="rId209"/>
    <p:sldId id="470" r:id="rId210"/>
    <p:sldId id="471" r:id="rId211"/>
    <p:sldId id="472" r:id="rId212"/>
    <p:sldId id="473" r:id="rId213"/>
    <p:sldId id="474" r:id="rId214"/>
    <p:sldId id="475" r:id="rId215"/>
    <p:sldId id="476" r:id="rId216"/>
    <p:sldId id="477" r:id="rId217"/>
    <p:sldId id="478" r:id="rId218"/>
    <p:sldId id="479" r:id="rId219"/>
    <p:sldId id="480" r:id="rId220"/>
    <p:sldId id="481" r:id="rId221"/>
    <p:sldId id="482" r:id="rId222"/>
    <p:sldId id="483" r:id="rId223"/>
  </p:sldIdLst>
  <p:sldSz cx="9144000" cy="6858000" type="screen4x3"/>
  <p:notesSz cx="6858000" cy="9144000"/>
  <p:defaultTextStyle>
    <a:defPPr>
      <a:defRPr lang="ar-SA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99"/>
    <a:srgbClr val="663300"/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نمط متوسط 2 - تميي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4380"/>
    <p:restoredTop sz="93772" autoAdjust="0"/>
  </p:normalViewPr>
  <p:slideViewPr>
    <p:cSldViewPr>
      <p:cViewPr varScale="1">
        <p:scale>
          <a:sx n="69" d="100"/>
          <a:sy n="69" d="100"/>
        </p:scale>
        <p:origin x="1596" y="4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viewProps" Target="viewProps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theme" Target="theme/theme1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tableStyles" Target="tableStyles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0" Type="http://schemas.openxmlformats.org/officeDocument/2006/relationships/slide" Target="slides/slide219.xml"/><Relationship Id="rId225" Type="http://schemas.openxmlformats.org/officeDocument/2006/relationships/presProps" Target="pres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notesMaster" Target="notesMasters/notesMaster1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لرأس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ar-SA"/>
          </a:p>
        </p:txBody>
      </p:sp>
      <p:sp>
        <p:nvSpPr>
          <p:cNvPr id="3" name="عنصر نائب للتاريخ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11B899C9-D0BA-40CC-B7CD-D380A04AF5FD}" type="datetimeFigureOut">
              <a:rPr lang="ar-SA" smtClean="0"/>
              <a:t>18/05/43</a:t>
            </a:fld>
            <a:endParaRPr lang="ar-SA"/>
          </a:p>
        </p:txBody>
      </p:sp>
      <p:sp>
        <p:nvSpPr>
          <p:cNvPr id="4" name="عنصر نائب لصورة الشريحة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ar-SA"/>
          </a:p>
        </p:txBody>
      </p:sp>
      <p:sp>
        <p:nvSpPr>
          <p:cNvPr id="5" name="عنصر نائب للملاحظات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ar-SA"/>
              <a:t>انقر لتحرير أنماط النص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</a:p>
        </p:txBody>
      </p:sp>
      <p:sp>
        <p:nvSpPr>
          <p:cNvPr id="6" name="عنصر نائب للتذييل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ar-SA"/>
          </a:p>
        </p:txBody>
      </p:sp>
      <p:sp>
        <p:nvSpPr>
          <p:cNvPr id="7" name="عنصر نائب لرقم الشريحة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E9F978FC-1CF8-4A7F-8EFC-69316A86EC9F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41942033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صورة الشريحة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عنصر نائب للملاحظا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ar-SA" dirty="0"/>
          </a:p>
        </p:txBody>
      </p:sp>
      <p:sp>
        <p:nvSpPr>
          <p:cNvPr id="4" name="عنصر نائب لرقم الشريحة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978FC-1CF8-4A7F-8EFC-69316A86EC9F}" type="slidenum">
              <a:rPr lang="ar-SA" smtClean="0"/>
              <a:t>35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26636405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صورة الشريحة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عنصر نائب للملاحظا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ar-SA" dirty="0"/>
          </a:p>
        </p:txBody>
      </p:sp>
      <p:sp>
        <p:nvSpPr>
          <p:cNvPr id="4" name="عنصر نائب لرقم الشريحة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978FC-1CF8-4A7F-8EFC-69316A86EC9F}" type="slidenum">
              <a:rPr lang="ar-SA" smtClean="0"/>
              <a:t>43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26636405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صورة الشريحة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عنصر نائب للملاحظا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ar-SA" dirty="0"/>
          </a:p>
        </p:txBody>
      </p:sp>
      <p:sp>
        <p:nvSpPr>
          <p:cNvPr id="4" name="عنصر نائب لرقم الشريحة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978FC-1CF8-4A7F-8EFC-69316A86EC9F}" type="slidenum">
              <a:rPr lang="ar-SA" smtClean="0"/>
              <a:t>86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16433481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صورة الشريحة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عنصر نائب للملاحظا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ar-SA" dirty="0"/>
          </a:p>
        </p:txBody>
      </p:sp>
      <p:sp>
        <p:nvSpPr>
          <p:cNvPr id="4" name="عنصر نائب لرقم الشريحة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978FC-1CF8-4A7F-8EFC-69316A86EC9F}" type="slidenum">
              <a:rPr lang="ar-SA" smtClean="0"/>
              <a:t>93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30769690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صورة الشريحة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عنصر نائب للملاحظا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ar-SA" dirty="0"/>
          </a:p>
        </p:txBody>
      </p:sp>
      <p:sp>
        <p:nvSpPr>
          <p:cNvPr id="4" name="عنصر نائب لرقم الشريحة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978FC-1CF8-4A7F-8EFC-69316A86EC9F}" type="slidenum">
              <a:rPr lang="ar-SA" smtClean="0"/>
              <a:t>94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35639181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صورة الشريحة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عنصر نائب للملاحظا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ar-SA" dirty="0"/>
          </a:p>
        </p:txBody>
      </p:sp>
      <p:sp>
        <p:nvSpPr>
          <p:cNvPr id="4" name="عنصر نائب لرقم الشريحة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978FC-1CF8-4A7F-8EFC-69316A86EC9F}" type="slidenum">
              <a:rPr lang="ar-SA" smtClean="0"/>
              <a:t>95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35639181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صورة الشريحة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عنصر نائب للملاحظا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ar-SA" dirty="0"/>
          </a:p>
        </p:txBody>
      </p:sp>
      <p:sp>
        <p:nvSpPr>
          <p:cNvPr id="4" name="عنصر نائب لرقم الشريحة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978FC-1CF8-4A7F-8EFC-69316A86EC9F}" type="slidenum">
              <a:rPr lang="ar-SA" smtClean="0"/>
              <a:t>96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35639181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صورة الشريحة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عنصر نائب للملاحظا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ar-SA" dirty="0"/>
          </a:p>
        </p:txBody>
      </p:sp>
      <p:sp>
        <p:nvSpPr>
          <p:cNvPr id="4" name="عنصر نائب لرقم الشريحة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978FC-1CF8-4A7F-8EFC-69316A86EC9F}" type="slidenum">
              <a:rPr lang="ar-SA" smtClean="0"/>
              <a:t>97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35639181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صورة الشريحة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عنصر نائب للملاحظا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ar-SA" dirty="0"/>
          </a:p>
        </p:txBody>
      </p:sp>
      <p:sp>
        <p:nvSpPr>
          <p:cNvPr id="4" name="عنصر نائب لرقم الشريحة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978FC-1CF8-4A7F-8EFC-69316A86EC9F}" type="slidenum">
              <a:rPr lang="ar-SA" smtClean="0"/>
              <a:t>98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35639181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شريحة عنوا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ar-SA"/>
              <a:t>انقر لتحرير نمط العنوان الرئيسي</a:t>
            </a:r>
          </a:p>
        </p:txBody>
      </p:sp>
      <p:sp>
        <p:nvSpPr>
          <p:cNvPr id="3" name="عنوان فرعي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ar-SA"/>
              <a:t>انقر لتحرير نمط العنوان الثانوي الرئيسي</a:t>
            </a:r>
          </a:p>
        </p:txBody>
      </p:sp>
      <p:sp>
        <p:nvSpPr>
          <p:cNvPr id="4" name="عنصر نائب للتاريخ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2BE87-59F8-4FD8-B1DD-F8A1990B5E44}" type="datetimeFigureOut">
              <a:rPr lang="ar-SA" smtClean="0"/>
              <a:t>18/05/43</a:t>
            </a:fld>
            <a:endParaRPr lang="ar-SA"/>
          </a:p>
        </p:txBody>
      </p:sp>
      <p:sp>
        <p:nvSpPr>
          <p:cNvPr id="5" name="عنصر نائب للتذييل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6" name="عنصر نائب لرقم الشريحة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FC54EC-9FF4-458B-8510-0BAD5C7B1F31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15642879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عنوان ونص عمود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/>
              <a:t>انقر لتحرير نمط العنوان الرئيسي</a:t>
            </a:r>
          </a:p>
        </p:txBody>
      </p:sp>
      <p:sp>
        <p:nvSpPr>
          <p:cNvPr id="3" name="عنصر نائب للعنوان العمودي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ar-SA"/>
              <a:t>انقر لتحرير أنماط النص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</a:p>
        </p:txBody>
      </p:sp>
      <p:sp>
        <p:nvSpPr>
          <p:cNvPr id="4" name="عنصر نائب للتاريخ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2BE87-59F8-4FD8-B1DD-F8A1990B5E44}" type="datetimeFigureOut">
              <a:rPr lang="ar-SA" smtClean="0"/>
              <a:t>18/05/43</a:t>
            </a:fld>
            <a:endParaRPr lang="ar-SA"/>
          </a:p>
        </p:txBody>
      </p:sp>
      <p:sp>
        <p:nvSpPr>
          <p:cNvPr id="5" name="عنصر نائب للتذييل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6" name="عنصر نائب لرقم الشريحة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FC54EC-9FF4-458B-8510-0BAD5C7B1F31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38992860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عنوان ونص عموديا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عمودي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ar-SA"/>
              <a:t>انقر لتحرير نمط العنوان الرئيسي</a:t>
            </a:r>
          </a:p>
        </p:txBody>
      </p:sp>
      <p:sp>
        <p:nvSpPr>
          <p:cNvPr id="3" name="عنصر نائب للعنوان العمودي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ar-SA"/>
              <a:t>انقر لتحرير أنماط النص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</a:p>
        </p:txBody>
      </p:sp>
      <p:sp>
        <p:nvSpPr>
          <p:cNvPr id="4" name="عنصر نائب للتاريخ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2BE87-59F8-4FD8-B1DD-F8A1990B5E44}" type="datetimeFigureOut">
              <a:rPr lang="ar-SA" smtClean="0"/>
              <a:t>18/05/43</a:t>
            </a:fld>
            <a:endParaRPr lang="ar-SA"/>
          </a:p>
        </p:txBody>
      </p:sp>
      <p:sp>
        <p:nvSpPr>
          <p:cNvPr id="5" name="عنصر نائب للتذييل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6" name="عنصر نائب لرقم الشريحة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FC54EC-9FF4-458B-8510-0BAD5C7B1F31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32696614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عنوان ومحتو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/>
              <a:t>انقر لتحرير نمط العنوان الرئيسي</a:t>
            </a:r>
          </a:p>
        </p:txBody>
      </p:sp>
      <p:sp>
        <p:nvSpPr>
          <p:cNvPr id="3" name="عنصر نائب للمحتوى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ar-SA"/>
              <a:t>انقر لتحرير أنماط النص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</a:p>
        </p:txBody>
      </p:sp>
      <p:sp>
        <p:nvSpPr>
          <p:cNvPr id="4" name="عنصر نائب للتاريخ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2BE87-59F8-4FD8-B1DD-F8A1990B5E44}" type="datetimeFigureOut">
              <a:rPr lang="ar-SA" smtClean="0"/>
              <a:t>18/05/43</a:t>
            </a:fld>
            <a:endParaRPr lang="ar-SA"/>
          </a:p>
        </p:txBody>
      </p:sp>
      <p:sp>
        <p:nvSpPr>
          <p:cNvPr id="5" name="عنصر نائب للتذييل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6" name="عنصر نائب لرقم الشريحة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FC54EC-9FF4-458B-8510-0BAD5C7B1F31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31949942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عنوان المقط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r">
              <a:defRPr sz="4000" b="1" cap="all"/>
            </a:lvl1pPr>
          </a:lstStyle>
          <a:p>
            <a:r>
              <a:rPr lang="ar-SA"/>
              <a:t>انقر لتحرير نمط العنوان الرئيسي</a:t>
            </a:r>
          </a:p>
        </p:txBody>
      </p:sp>
      <p:sp>
        <p:nvSpPr>
          <p:cNvPr id="3" name="عنصر نائب للنص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ar-SA"/>
              <a:t>انقر لتحرير أنماط النص الرئيسي</a:t>
            </a:r>
          </a:p>
        </p:txBody>
      </p:sp>
      <p:sp>
        <p:nvSpPr>
          <p:cNvPr id="4" name="عنصر نائب للتاريخ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2BE87-59F8-4FD8-B1DD-F8A1990B5E44}" type="datetimeFigureOut">
              <a:rPr lang="ar-SA" smtClean="0"/>
              <a:t>18/05/43</a:t>
            </a:fld>
            <a:endParaRPr lang="ar-SA"/>
          </a:p>
        </p:txBody>
      </p:sp>
      <p:sp>
        <p:nvSpPr>
          <p:cNvPr id="5" name="عنصر نائب للتذييل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6" name="عنصر نائب لرقم الشريحة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FC54EC-9FF4-458B-8510-0BAD5C7B1F31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186096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محتويي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/>
              <a:t>انقر لتحرير نمط العنوان الرئيسي</a:t>
            </a:r>
          </a:p>
        </p:txBody>
      </p:sp>
      <p:sp>
        <p:nvSpPr>
          <p:cNvPr id="3" name="عنصر نائب للمحتوى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ar-SA"/>
              <a:t>انقر لتحرير أنماط النص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</a:p>
        </p:txBody>
      </p:sp>
      <p:sp>
        <p:nvSpPr>
          <p:cNvPr id="4" name="عنصر نائب للمحتوى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ar-SA"/>
              <a:t>انقر لتحرير أنماط النص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</a:p>
        </p:txBody>
      </p:sp>
      <p:sp>
        <p:nvSpPr>
          <p:cNvPr id="5" name="عنصر نائب للتاريخ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2BE87-59F8-4FD8-B1DD-F8A1990B5E44}" type="datetimeFigureOut">
              <a:rPr lang="ar-SA" smtClean="0"/>
              <a:t>18/05/43</a:t>
            </a:fld>
            <a:endParaRPr lang="ar-SA"/>
          </a:p>
        </p:txBody>
      </p:sp>
      <p:sp>
        <p:nvSpPr>
          <p:cNvPr id="6" name="عنصر نائب للتذييل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7" name="عنصر نائب لرقم الشريحة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FC54EC-9FF4-458B-8510-0BAD5C7B1F31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30296396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مقارن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ar-SA"/>
              <a:t>انقر لتحرير نمط العنوان الرئيسي</a:t>
            </a:r>
          </a:p>
        </p:txBody>
      </p:sp>
      <p:sp>
        <p:nvSpPr>
          <p:cNvPr id="3" name="عنصر نائب للنص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ar-SA"/>
              <a:t>انقر لتحرير أنماط النص الرئيسي</a:t>
            </a:r>
          </a:p>
        </p:txBody>
      </p:sp>
      <p:sp>
        <p:nvSpPr>
          <p:cNvPr id="4" name="عنصر نائب للمحتوى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ar-SA"/>
              <a:t>انقر لتحرير أنماط النص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</a:p>
        </p:txBody>
      </p:sp>
      <p:sp>
        <p:nvSpPr>
          <p:cNvPr id="5" name="عنصر نائب للنص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ar-SA"/>
              <a:t>انقر لتحرير أنماط النص الرئيسي</a:t>
            </a:r>
          </a:p>
        </p:txBody>
      </p:sp>
      <p:sp>
        <p:nvSpPr>
          <p:cNvPr id="6" name="عنصر نائب للمحتوى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ar-SA"/>
              <a:t>انقر لتحرير أنماط النص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</a:p>
        </p:txBody>
      </p:sp>
      <p:sp>
        <p:nvSpPr>
          <p:cNvPr id="7" name="عنصر نائب للتاريخ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2BE87-59F8-4FD8-B1DD-F8A1990B5E44}" type="datetimeFigureOut">
              <a:rPr lang="ar-SA" smtClean="0"/>
              <a:t>18/05/43</a:t>
            </a:fld>
            <a:endParaRPr lang="ar-SA"/>
          </a:p>
        </p:txBody>
      </p:sp>
      <p:sp>
        <p:nvSpPr>
          <p:cNvPr id="8" name="عنصر نائب للتذييل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9" name="عنصر نائب لرقم الشريحة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FC54EC-9FF4-458B-8510-0BAD5C7B1F31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36914631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عنوان فق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/>
              <a:t>انقر لتحرير نمط العنوان الرئيسي</a:t>
            </a:r>
          </a:p>
        </p:txBody>
      </p:sp>
      <p:sp>
        <p:nvSpPr>
          <p:cNvPr id="3" name="عنصر نائب للتاريخ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2BE87-59F8-4FD8-B1DD-F8A1990B5E44}" type="datetimeFigureOut">
              <a:rPr lang="ar-SA" smtClean="0"/>
              <a:t>18/05/43</a:t>
            </a:fld>
            <a:endParaRPr lang="ar-SA"/>
          </a:p>
        </p:txBody>
      </p:sp>
      <p:sp>
        <p:nvSpPr>
          <p:cNvPr id="4" name="عنصر نائب للتذييل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5" name="عنصر نائب لرقم الشريحة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FC54EC-9FF4-458B-8510-0BAD5C7B1F31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39185475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فار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لتاريخ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2BE87-59F8-4FD8-B1DD-F8A1990B5E44}" type="datetimeFigureOut">
              <a:rPr lang="ar-SA" smtClean="0"/>
              <a:t>18/05/43</a:t>
            </a:fld>
            <a:endParaRPr lang="ar-SA"/>
          </a:p>
        </p:txBody>
      </p:sp>
      <p:sp>
        <p:nvSpPr>
          <p:cNvPr id="3" name="عنصر نائب للتذييل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4" name="عنصر نائب لرقم الشريحة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FC54EC-9FF4-458B-8510-0BAD5C7B1F31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16900015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محتوى ذو تسمية توضيحي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ar-SA"/>
              <a:t>انقر لتحرير نمط العنوان الرئيسي</a:t>
            </a:r>
          </a:p>
        </p:txBody>
      </p:sp>
      <p:sp>
        <p:nvSpPr>
          <p:cNvPr id="3" name="عنصر نائب للمحتوى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ar-SA"/>
              <a:t>انقر لتحرير أنماط النص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</a:p>
        </p:txBody>
      </p:sp>
      <p:sp>
        <p:nvSpPr>
          <p:cNvPr id="4" name="عنصر نائب للنص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ar-SA"/>
              <a:t>انقر لتحرير أنماط النص الرئيسي</a:t>
            </a:r>
          </a:p>
        </p:txBody>
      </p:sp>
      <p:sp>
        <p:nvSpPr>
          <p:cNvPr id="5" name="عنصر نائب للتاريخ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2BE87-59F8-4FD8-B1DD-F8A1990B5E44}" type="datetimeFigureOut">
              <a:rPr lang="ar-SA" smtClean="0"/>
              <a:t>18/05/43</a:t>
            </a:fld>
            <a:endParaRPr lang="ar-SA"/>
          </a:p>
        </p:txBody>
      </p:sp>
      <p:sp>
        <p:nvSpPr>
          <p:cNvPr id="6" name="عنصر نائب للتذييل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7" name="عنصر نائب لرقم الشريحة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FC54EC-9FF4-458B-8510-0BAD5C7B1F31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36572820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صورة ذو تسمية توضيحي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ar-SA"/>
              <a:t>انقر لتحرير نمط العنوان الرئيسي</a:t>
            </a:r>
          </a:p>
        </p:txBody>
      </p:sp>
      <p:sp>
        <p:nvSpPr>
          <p:cNvPr id="3" name="عنصر نائب للصورة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ar-SA"/>
          </a:p>
        </p:txBody>
      </p:sp>
      <p:sp>
        <p:nvSpPr>
          <p:cNvPr id="4" name="عنصر نائب للنص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ar-SA"/>
              <a:t>انقر لتحرير أنماط النص الرئيسي</a:t>
            </a:r>
          </a:p>
        </p:txBody>
      </p:sp>
      <p:sp>
        <p:nvSpPr>
          <p:cNvPr id="5" name="عنصر نائب للتاريخ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2BE87-59F8-4FD8-B1DD-F8A1990B5E44}" type="datetimeFigureOut">
              <a:rPr lang="ar-SA" smtClean="0"/>
              <a:t>18/05/43</a:t>
            </a:fld>
            <a:endParaRPr lang="ar-SA"/>
          </a:p>
        </p:txBody>
      </p:sp>
      <p:sp>
        <p:nvSpPr>
          <p:cNvPr id="6" name="عنصر نائب للتذييل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7" name="عنصر نائب لرقم الشريحة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FC54EC-9FF4-458B-8510-0BAD5C7B1F31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34963287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لعنوان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/>
          <a:p>
            <a:r>
              <a:rPr lang="ar-SA"/>
              <a:t>انقر لتحرير نمط العنوان الرئيسي</a:t>
            </a:r>
          </a:p>
        </p:txBody>
      </p:sp>
      <p:sp>
        <p:nvSpPr>
          <p:cNvPr id="3" name="عنصر نائب للنص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lvl="0"/>
            <a:r>
              <a:rPr lang="ar-SA"/>
              <a:t>انقر لتحرير أنماط النص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</a:p>
        </p:txBody>
      </p:sp>
      <p:sp>
        <p:nvSpPr>
          <p:cNvPr id="4" name="عنصر نائب للتاريخ 3"/>
          <p:cNvSpPr>
            <a:spLocks noGrp="1"/>
          </p:cNvSpPr>
          <p:nvPr>
            <p:ph type="dt" sz="half" idx="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E2BE87-59F8-4FD8-B1DD-F8A1990B5E44}" type="datetimeFigureOut">
              <a:rPr lang="ar-SA" smtClean="0"/>
              <a:t>18/05/43</a:t>
            </a:fld>
            <a:endParaRPr lang="ar-SA"/>
          </a:p>
        </p:txBody>
      </p:sp>
      <p:sp>
        <p:nvSpPr>
          <p:cNvPr id="5" name="عنصر نائب للتذييل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ar-SA"/>
          </a:p>
        </p:txBody>
      </p:sp>
      <p:sp>
        <p:nvSpPr>
          <p:cNvPr id="6" name="عنصر نائب لرقم الشريحة 5"/>
          <p:cNvSpPr>
            <a:spLocks noGrp="1"/>
          </p:cNvSpPr>
          <p:nvPr>
            <p:ph type="sldNum" sz="quarter" idx="4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FC54EC-9FF4-458B-8510-0BAD5C7B1F31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8313597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1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r" defTabSz="914400" rtl="1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r" defTabSz="914400" rtl="1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ar-SA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6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6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6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6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6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6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6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6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6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6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6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6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6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6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6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6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6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6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6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6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6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6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6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6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6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6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6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6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6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6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6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6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6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6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6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6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6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6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6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6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6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6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6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6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6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6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6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6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6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6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6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6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6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6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6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6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6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6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6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6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6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6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6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6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6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6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6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6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6.xml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8.png"/><Relationship Id="rId4" Type="http://schemas.openxmlformats.org/officeDocument/2006/relationships/image" Target="../media/image177.png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6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6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6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6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6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6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6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6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6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6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6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6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6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6.xml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6.xml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6.xml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7.JP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0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3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0.jp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3.jpe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8.jp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jpg"/><Relationship Id="rId13" Type="http://schemas.openxmlformats.org/officeDocument/2006/relationships/image" Target="../media/image79.jpg"/><Relationship Id="rId3" Type="http://schemas.openxmlformats.org/officeDocument/2006/relationships/image" Target="../media/image69.png"/><Relationship Id="rId7" Type="http://schemas.openxmlformats.org/officeDocument/2006/relationships/image" Target="../media/image73.jpeg"/><Relationship Id="rId12" Type="http://schemas.openxmlformats.org/officeDocument/2006/relationships/image" Target="../media/image78.jpe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2.jpeg"/><Relationship Id="rId11" Type="http://schemas.openxmlformats.org/officeDocument/2006/relationships/image" Target="../media/image77.jpeg"/><Relationship Id="rId5" Type="http://schemas.openxmlformats.org/officeDocument/2006/relationships/image" Target="../media/image71.jpeg"/><Relationship Id="rId10" Type="http://schemas.openxmlformats.org/officeDocument/2006/relationships/image" Target="../media/image76.jpeg"/><Relationship Id="rId4" Type="http://schemas.openxmlformats.org/officeDocument/2006/relationships/image" Target="../media/image70.jpg"/><Relationship Id="rId9" Type="http://schemas.openxmlformats.org/officeDocument/2006/relationships/image" Target="../media/image75.jpe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g"/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g"/><Relationship Id="rId2" Type="http://schemas.openxmlformats.org/officeDocument/2006/relationships/image" Target="../media/image83.jpg"/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8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6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2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3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1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3.png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8538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dirty="0"/>
              <a:t>     </a:t>
            </a:r>
            <a:endParaRPr lang="ar-SA" dirty="0"/>
          </a:p>
        </p:txBody>
      </p:sp>
      <p:sp>
        <p:nvSpPr>
          <p:cNvPr id="3" name="مستطيل 2"/>
          <p:cNvSpPr/>
          <p:nvPr/>
        </p:nvSpPr>
        <p:spPr>
          <a:xfrm>
            <a:off x="1183985" y="404664"/>
            <a:ext cx="6268335" cy="115212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4800" b="1" dirty="0">
                <a:solidFill>
                  <a:schemeClr val="tx1"/>
                </a:solidFill>
              </a:rPr>
              <a:t>دورة عبّــر باللـغة الإنجليـزيـة</a:t>
            </a:r>
          </a:p>
        </p:txBody>
      </p:sp>
      <p:sp>
        <p:nvSpPr>
          <p:cNvPr id="5" name="مستطيل 4"/>
          <p:cNvSpPr/>
          <p:nvPr/>
        </p:nvSpPr>
        <p:spPr>
          <a:xfrm>
            <a:off x="2148694" y="1810550"/>
            <a:ext cx="4153323" cy="9982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4000" b="1" dirty="0">
                <a:solidFill>
                  <a:schemeClr val="tx1"/>
                </a:solidFill>
              </a:rPr>
              <a:t>الإنجليـزية مـع حنـان</a:t>
            </a:r>
          </a:p>
        </p:txBody>
      </p:sp>
      <p:pic>
        <p:nvPicPr>
          <p:cNvPr id="6" name="صورة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8061" y="4193704"/>
            <a:ext cx="4503956" cy="266429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صورة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768" y="1887557"/>
            <a:ext cx="844210" cy="844210"/>
          </a:xfrm>
          <a:prstGeom prst="rect">
            <a:avLst/>
          </a:prstGeom>
        </p:spPr>
      </p:pic>
      <p:sp>
        <p:nvSpPr>
          <p:cNvPr id="8" name="مستطيل 7"/>
          <p:cNvSpPr/>
          <p:nvPr/>
        </p:nvSpPr>
        <p:spPr>
          <a:xfrm>
            <a:off x="3347864" y="3140968"/>
            <a:ext cx="1728192" cy="62670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</a:rPr>
              <a:t>2018</a:t>
            </a:r>
            <a:endParaRPr lang="ar-SA" sz="4000" b="1" dirty="0">
              <a:solidFill>
                <a:schemeClr val="tx1"/>
              </a:solidFill>
            </a:endParaRPr>
          </a:p>
        </p:txBody>
      </p:sp>
      <p:sp>
        <p:nvSpPr>
          <p:cNvPr id="4" name="مستطيل 3"/>
          <p:cNvSpPr/>
          <p:nvPr/>
        </p:nvSpPr>
        <p:spPr>
          <a:xfrm>
            <a:off x="6461674" y="6309320"/>
            <a:ext cx="2662471" cy="5486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2800" b="1" dirty="0">
                <a:solidFill>
                  <a:schemeClr val="tx1"/>
                </a:solidFill>
              </a:rPr>
              <a:t>إعداد : حنـان محمّـد</a:t>
            </a:r>
          </a:p>
        </p:txBody>
      </p:sp>
    </p:spTree>
    <p:extLst>
      <p:ext uri="{BB962C8B-B14F-4D97-AF65-F5344CB8AC3E}">
        <p14:creationId xmlns:p14="http://schemas.microsoft.com/office/powerpoint/2010/main" val="39271977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8800" b="1" dirty="0"/>
              <a:t>   </a:t>
            </a:r>
            <a:endParaRPr lang="ar-SA" sz="8800" b="1" dirty="0"/>
          </a:p>
        </p:txBody>
      </p:sp>
      <p:graphicFrame>
        <p:nvGraphicFramePr>
          <p:cNvPr id="5" name="جدول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2448978"/>
              </p:ext>
            </p:extLst>
          </p:nvPr>
        </p:nvGraphicFramePr>
        <p:xfrm>
          <a:off x="3246" y="1988840"/>
          <a:ext cx="9144000" cy="4392485"/>
        </p:xfrm>
        <a:graphic>
          <a:graphicData uri="http://schemas.openxmlformats.org/drawingml/2006/table">
            <a:tbl>
              <a:tblPr rtl="1" firstRow="1" bandRow="1">
                <a:tableStyleId>{5C22544A-7EE6-4342-B048-85BDC9FD1C3A}</a:tableStyleId>
              </a:tblPr>
              <a:tblGrid>
                <a:gridCol w="31383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576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78497">
                <a:tc>
                  <a:txBody>
                    <a:bodyPr/>
                    <a:lstStyle/>
                    <a:p>
                      <a:pPr algn="ctr" rtl="1"/>
                      <a:r>
                        <a:rPr lang="ar-SA" sz="2400" b="1" dirty="0">
                          <a:solidFill>
                            <a:schemeClr val="bg1"/>
                          </a:solidFill>
                        </a:rPr>
                        <a:t>كيف تعبّر</a:t>
                      </a:r>
                      <a:r>
                        <a:rPr lang="ar-SA" sz="2400" b="1" baseline="0" dirty="0">
                          <a:solidFill>
                            <a:schemeClr val="bg1"/>
                          </a:solidFill>
                        </a:rPr>
                        <a:t> عن نفسك</a:t>
                      </a:r>
                      <a:endParaRPr lang="ar-SA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SA" sz="2400" b="1" dirty="0">
                          <a:solidFill>
                            <a:schemeClr val="tx1"/>
                          </a:solidFill>
                        </a:rPr>
                        <a:t>كيف</a:t>
                      </a:r>
                      <a:r>
                        <a:rPr lang="ar-SA" sz="2400" b="1" baseline="0" dirty="0">
                          <a:solidFill>
                            <a:schemeClr val="tx1"/>
                          </a:solidFill>
                        </a:rPr>
                        <a:t> تصف المظهر الخارجي</a:t>
                      </a:r>
                      <a:endParaRPr lang="ar-SA" sz="2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SA" sz="2400" b="1" dirty="0">
                          <a:solidFill>
                            <a:schemeClr val="tx1"/>
                          </a:solidFill>
                        </a:rPr>
                        <a:t>كيف تعبّر عن انزعاجك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78497">
                <a:tc>
                  <a:txBody>
                    <a:bodyPr/>
                    <a:lstStyle/>
                    <a:p>
                      <a:pPr algn="ctr" rtl="1"/>
                      <a:r>
                        <a:rPr lang="ar-SA" sz="2400" b="1" dirty="0"/>
                        <a:t>كيف تعبّر عن عائلتك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SA" sz="2400" b="1" dirty="0"/>
                        <a:t>كيف تعبّر عن دينك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SA" sz="2400" b="1" dirty="0"/>
                        <a:t>كيف تعبّر عن اعتذارك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78497">
                <a:tc>
                  <a:txBody>
                    <a:bodyPr/>
                    <a:lstStyle/>
                    <a:p>
                      <a:pPr algn="ctr" rtl="1"/>
                      <a:r>
                        <a:rPr lang="ar-SA" sz="2400" b="1" dirty="0"/>
                        <a:t>كيف تعبّر عن يومك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SA" sz="2400" b="1" dirty="0"/>
                        <a:t>كيف تعبّر عن وطنك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SA" sz="2400" b="1" dirty="0"/>
                        <a:t>كيف تطلب</a:t>
                      </a:r>
                      <a:r>
                        <a:rPr lang="ar-SA" sz="2400" b="1" baseline="0" dirty="0"/>
                        <a:t> المساعدة</a:t>
                      </a:r>
                      <a:endParaRPr lang="ar-SA" sz="2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78497">
                <a:tc>
                  <a:txBody>
                    <a:bodyPr/>
                    <a:lstStyle/>
                    <a:p>
                      <a:pPr algn="r" rtl="1"/>
                      <a:r>
                        <a:rPr lang="ar-SA" sz="2400" b="1" dirty="0"/>
                        <a:t>كيف تعبّر عن عملك / دراستك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SA" sz="2400" b="1" dirty="0"/>
                        <a:t>كيف تصف موقع مكان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SA" sz="2400" b="1" dirty="0"/>
                        <a:t>كيف تجتاز المقابلة الشخصية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78497">
                <a:tc>
                  <a:txBody>
                    <a:bodyPr/>
                    <a:lstStyle/>
                    <a:p>
                      <a:pPr algn="ctr" rtl="1"/>
                      <a:r>
                        <a:rPr lang="ar-SA" sz="2400" b="1" dirty="0"/>
                        <a:t>كيف تعبّر عن هواياتك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SA" sz="2400" b="1" dirty="0"/>
                        <a:t>كيف تعبّر عن حُبك لشخص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SA" sz="2400" b="1" dirty="0"/>
                        <a:t>كيف تعبّر عن تفاصيل السفر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7479505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8800" b="1" dirty="0"/>
              <a:t>   </a:t>
            </a:r>
            <a:endParaRPr lang="ar-SA" sz="8800" b="1" dirty="0"/>
          </a:p>
        </p:txBody>
      </p:sp>
      <p:graphicFrame>
        <p:nvGraphicFramePr>
          <p:cNvPr id="5" name="جدول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5752837"/>
              </p:ext>
            </p:extLst>
          </p:nvPr>
        </p:nvGraphicFramePr>
        <p:xfrm>
          <a:off x="3246" y="1988840"/>
          <a:ext cx="9144000" cy="4392485"/>
        </p:xfrm>
        <a:graphic>
          <a:graphicData uri="http://schemas.openxmlformats.org/drawingml/2006/table">
            <a:tbl>
              <a:tblPr rtl="1" firstRow="1" bandRow="1">
                <a:tableStyleId>{5C22544A-7EE6-4342-B048-85BDC9FD1C3A}</a:tableStyleId>
              </a:tblPr>
              <a:tblGrid>
                <a:gridCol w="31383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576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78497">
                <a:tc>
                  <a:txBody>
                    <a:bodyPr/>
                    <a:lstStyle/>
                    <a:p>
                      <a:pPr algn="ctr" rtl="1"/>
                      <a:r>
                        <a:rPr lang="ar-SA" sz="2400" b="1" dirty="0">
                          <a:solidFill>
                            <a:schemeClr val="tx1"/>
                          </a:solidFill>
                        </a:rPr>
                        <a:t>كيف تعبّر</a:t>
                      </a:r>
                      <a:r>
                        <a:rPr lang="ar-SA" sz="2400" b="1" baseline="0" dirty="0">
                          <a:solidFill>
                            <a:schemeClr val="tx1"/>
                          </a:solidFill>
                        </a:rPr>
                        <a:t> عن نفسك</a:t>
                      </a:r>
                      <a:endParaRPr lang="ar-SA" sz="2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SA" sz="2400" b="1" dirty="0">
                          <a:solidFill>
                            <a:schemeClr val="tx1"/>
                          </a:solidFill>
                        </a:rPr>
                        <a:t>كيف</a:t>
                      </a:r>
                      <a:r>
                        <a:rPr lang="ar-SA" sz="2400" b="1" baseline="0" dirty="0">
                          <a:solidFill>
                            <a:schemeClr val="tx1"/>
                          </a:solidFill>
                        </a:rPr>
                        <a:t> تصف المظهر الخارجي</a:t>
                      </a:r>
                      <a:endParaRPr lang="ar-SA" sz="2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SA" sz="2400" b="1" dirty="0">
                          <a:solidFill>
                            <a:schemeClr val="tx1"/>
                          </a:solidFill>
                        </a:rPr>
                        <a:t>كيف تعبّر عن انزعاجك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78497">
                <a:tc>
                  <a:txBody>
                    <a:bodyPr/>
                    <a:lstStyle/>
                    <a:p>
                      <a:pPr algn="ctr" rtl="1"/>
                      <a:r>
                        <a:rPr lang="ar-SA" sz="2400" b="1" dirty="0"/>
                        <a:t>كيف تعبّر عن عائلتك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SA" sz="2400" b="1" dirty="0">
                          <a:solidFill>
                            <a:schemeClr val="bg1"/>
                          </a:solidFill>
                        </a:rPr>
                        <a:t>كيف تعبّر عن دينك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SA" sz="2400" b="1" dirty="0"/>
                        <a:t>كيف تعبّر عن اعتذارك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78497">
                <a:tc>
                  <a:txBody>
                    <a:bodyPr/>
                    <a:lstStyle/>
                    <a:p>
                      <a:pPr algn="ctr" rtl="1"/>
                      <a:r>
                        <a:rPr lang="ar-SA" sz="2400" b="1" dirty="0"/>
                        <a:t>كيف تعبّر عن يومك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SA" sz="2400" b="1" dirty="0"/>
                        <a:t>كيف تعبّر عن وطنك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SA" sz="2400" b="1" dirty="0"/>
                        <a:t>كيف تطلب</a:t>
                      </a:r>
                      <a:r>
                        <a:rPr lang="ar-SA" sz="2400" b="1" baseline="0" dirty="0"/>
                        <a:t> المساعدة</a:t>
                      </a:r>
                      <a:endParaRPr lang="ar-SA" sz="2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78497">
                <a:tc>
                  <a:txBody>
                    <a:bodyPr/>
                    <a:lstStyle/>
                    <a:p>
                      <a:pPr algn="r" rtl="1"/>
                      <a:r>
                        <a:rPr lang="ar-SA" sz="2400" b="1" dirty="0"/>
                        <a:t>كيف تعبّر عن عملك / دراستك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SA" sz="2400" b="1" dirty="0"/>
                        <a:t>كيف تصف موقع مكان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SA" sz="2400" b="1" dirty="0"/>
                        <a:t>كيف تجتاز المقابلة الشخصية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78497">
                <a:tc>
                  <a:txBody>
                    <a:bodyPr/>
                    <a:lstStyle/>
                    <a:p>
                      <a:pPr algn="ctr" rtl="1"/>
                      <a:r>
                        <a:rPr lang="ar-SA" sz="2400" b="1" dirty="0"/>
                        <a:t>كيف تعبّر عن هواياتك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SA" sz="2400" b="1" dirty="0"/>
                        <a:t>كيف تعبّر عن حُبك لشخص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SA" sz="2400" b="1" dirty="0"/>
                        <a:t>كيف تعبّر عن تفاصيل السفر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6735980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8800" b="1" dirty="0"/>
              <a:t>  </a:t>
            </a:r>
            <a:endParaRPr lang="ar-SA" sz="8800" b="1" dirty="0"/>
          </a:p>
        </p:txBody>
      </p:sp>
      <p:sp>
        <p:nvSpPr>
          <p:cNvPr id="4" name="مستطيل 3"/>
          <p:cNvSpPr/>
          <p:nvPr/>
        </p:nvSpPr>
        <p:spPr>
          <a:xfrm>
            <a:off x="2915816" y="620688"/>
            <a:ext cx="4680520" cy="101254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4000" b="1" dirty="0">
                <a:solidFill>
                  <a:schemeClr val="tx1"/>
                </a:solidFill>
              </a:rPr>
              <a:t>كيف تعبّر عن دينك ؟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203"/>
          <a:stretch/>
        </p:blipFill>
        <p:spPr bwMode="auto">
          <a:xfrm>
            <a:off x="4644008" y="1772816"/>
            <a:ext cx="2340892" cy="331236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مستطيل 2"/>
          <p:cNvSpPr/>
          <p:nvPr/>
        </p:nvSpPr>
        <p:spPr>
          <a:xfrm>
            <a:off x="323528" y="5517232"/>
            <a:ext cx="3096344" cy="86409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2400" b="1" dirty="0">
                <a:solidFill>
                  <a:schemeClr val="tx1"/>
                </a:solidFill>
              </a:rPr>
              <a:t>إِنَّ الدِّينَ عِنْدَ اللَّهِ الْإِسْلَامُ </a:t>
            </a:r>
          </a:p>
        </p:txBody>
      </p:sp>
    </p:spTree>
    <p:extLst>
      <p:ext uri="{BB962C8B-B14F-4D97-AF65-F5344CB8AC3E}">
        <p14:creationId xmlns:p14="http://schemas.microsoft.com/office/powerpoint/2010/main" val="236397953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8800" b="1" dirty="0"/>
              <a:t>  </a:t>
            </a:r>
            <a:endParaRPr lang="ar-SA" sz="8800" b="1" dirty="0"/>
          </a:p>
        </p:txBody>
      </p:sp>
      <p:sp>
        <p:nvSpPr>
          <p:cNvPr id="4" name="مستطيل 3"/>
          <p:cNvSpPr/>
          <p:nvPr/>
        </p:nvSpPr>
        <p:spPr>
          <a:xfrm>
            <a:off x="1331640" y="620689"/>
            <a:ext cx="5688632" cy="93610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</a:rPr>
              <a:t>What is your </a:t>
            </a:r>
            <a:r>
              <a:rPr lang="en-US" sz="4000" b="1" dirty="0">
                <a:solidFill>
                  <a:srgbClr val="00B0F0"/>
                </a:solidFill>
              </a:rPr>
              <a:t>religion</a:t>
            </a:r>
            <a:r>
              <a:rPr lang="en-US" sz="4000" b="1" dirty="0">
                <a:solidFill>
                  <a:schemeClr val="tx1"/>
                </a:solidFill>
              </a:rPr>
              <a:t> ?</a:t>
            </a:r>
            <a:endParaRPr lang="ar-SA" sz="4000" b="1" dirty="0">
              <a:solidFill>
                <a:schemeClr val="tx1"/>
              </a:solidFill>
            </a:endParaRPr>
          </a:p>
        </p:txBody>
      </p:sp>
      <p:sp>
        <p:nvSpPr>
          <p:cNvPr id="5" name="مستطيل 4"/>
          <p:cNvSpPr/>
          <p:nvPr/>
        </p:nvSpPr>
        <p:spPr>
          <a:xfrm>
            <a:off x="4355976" y="1556793"/>
            <a:ext cx="1800200" cy="93610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4000" b="1" dirty="0">
                <a:solidFill>
                  <a:schemeClr val="tx1"/>
                </a:solidFill>
              </a:rPr>
              <a:t>ما دينك ؟</a:t>
            </a:r>
          </a:p>
        </p:txBody>
      </p:sp>
      <p:sp>
        <p:nvSpPr>
          <p:cNvPr id="6" name="مستطيل 5"/>
          <p:cNvSpPr/>
          <p:nvPr/>
        </p:nvSpPr>
        <p:spPr>
          <a:xfrm>
            <a:off x="1259632" y="4501035"/>
            <a:ext cx="5688632" cy="93610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</a:rPr>
              <a:t>My </a:t>
            </a:r>
            <a:r>
              <a:rPr lang="en-US" sz="4000" b="1" dirty="0">
                <a:solidFill>
                  <a:srgbClr val="00B0F0"/>
                </a:solidFill>
              </a:rPr>
              <a:t>religion </a:t>
            </a:r>
            <a:r>
              <a:rPr lang="en-US" sz="4000" b="1" dirty="0">
                <a:solidFill>
                  <a:schemeClr val="tx1"/>
                </a:solidFill>
              </a:rPr>
              <a:t>is Islam</a:t>
            </a:r>
            <a:endParaRPr lang="ar-SA" sz="4000" b="1" dirty="0">
              <a:solidFill>
                <a:schemeClr val="tx1"/>
              </a:solidFill>
            </a:endParaRPr>
          </a:p>
        </p:txBody>
      </p:sp>
      <p:sp>
        <p:nvSpPr>
          <p:cNvPr id="7" name="مستطيل 6"/>
          <p:cNvSpPr/>
          <p:nvPr/>
        </p:nvSpPr>
        <p:spPr>
          <a:xfrm>
            <a:off x="2555776" y="5437139"/>
            <a:ext cx="2483296" cy="93610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4000" b="1" dirty="0">
                <a:solidFill>
                  <a:schemeClr val="tx1"/>
                </a:solidFill>
              </a:rPr>
              <a:t>ديني الإسلام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272" y="2243138"/>
            <a:ext cx="1933575" cy="237172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8365368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8800" b="1" dirty="0"/>
              <a:t>  </a:t>
            </a:r>
            <a:endParaRPr lang="ar-SA" sz="8800" b="1" dirty="0"/>
          </a:p>
        </p:txBody>
      </p:sp>
      <p:sp>
        <p:nvSpPr>
          <p:cNvPr id="4" name="مستطيل 3"/>
          <p:cNvSpPr/>
          <p:nvPr/>
        </p:nvSpPr>
        <p:spPr>
          <a:xfrm>
            <a:off x="1331640" y="614921"/>
            <a:ext cx="5688632" cy="93610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</a:rPr>
              <a:t>My husband is </a:t>
            </a:r>
            <a:r>
              <a:rPr lang="en-US" sz="4000" b="1" dirty="0">
                <a:solidFill>
                  <a:srgbClr val="00B0F0"/>
                </a:solidFill>
              </a:rPr>
              <a:t>religious</a:t>
            </a:r>
            <a:endParaRPr lang="ar-SA" sz="4000" b="1" dirty="0">
              <a:solidFill>
                <a:srgbClr val="00B0F0"/>
              </a:solidFill>
            </a:endParaRPr>
          </a:p>
        </p:txBody>
      </p:sp>
      <p:sp>
        <p:nvSpPr>
          <p:cNvPr id="5" name="مستطيل 4"/>
          <p:cNvSpPr/>
          <p:nvPr/>
        </p:nvSpPr>
        <p:spPr>
          <a:xfrm>
            <a:off x="3635896" y="1556793"/>
            <a:ext cx="2520280" cy="79208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4000" b="1" dirty="0">
                <a:solidFill>
                  <a:schemeClr val="tx1"/>
                </a:solidFill>
              </a:rPr>
              <a:t>زوجي متديّن</a:t>
            </a:r>
          </a:p>
        </p:txBody>
      </p:sp>
      <p:sp>
        <p:nvSpPr>
          <p:cNvPr id="8" name="مستطيل 7"/>
          <p:cNvSpPr/>
          <p:nvPr/>
        </p:nvSpPr>
        <p:spPr>
          <a:xfrm>
            <a:off x="1331640" y="5337212"/>
            <a:ext cx="2520280" cy="79208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4000" b="1" dirty="0">
                <a:solidFill>
                  <a:srgbClr val="00B0F0"/>
                </a:solidFill>
              </a:rPr>
              <a:t>Religious</a:t>
            </a:r>
            <a:endParaRPr lang="ar-SA" sz="4000" b="1" dirty="0">
              <a:solidFill>
                <a:srgbClr val="00B0F0"/>
              </a:solidFill>
            </a:endParaRPr>
          </a:p>
        </p:txBody>
      </p:sp>
      <p:sp>
        <p:nvSpPr>
          <p:cNvPr id="3" name="سهم إلى اليمين 2"/>
          <p:cNvSpPr/>
          <p:nvPr/>
        </p:nvSpPr>
        <p:spPr>
          <a:xfrm>
            <a:off x="3851920" y="5490940"/>
            <a:ext cx="978408" cy="484632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9" name="مستطيل 8"/>
          <p:cNvSpPr/>
          <p:nvPr/>
        </p:nvSpPr>
        <p:spPr>
          <a:xfrm>
            <a:off x="5399647" y="5013175"/>
            <a:ext cx="2808312" cy="14401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4000" b="1" dirty="0">
                <a:solidFill>
                  <a:schemeClr val="tx1"/>
                </a:solidFill>
              </a:rPr>
              <a:t>مشتقة من كلمة</a:t>
            </a:r>
          </a:p>
          <a:p>
            <a:pPr algn="ctr"/>
            <a:r>
              <a:rPr lang="en-US" sz="4000" b="1" dirty="0">
                <a:solidFill>
                  <a:schemeClr val="tx1"/>
                </a:solidFill>
              </a:rPr>
              <a:t>Religion</a:t>
            </a:r>
            <a:endParaRPr lang="ar-SA" sz="4000" b="1" dirty="0">
              <a:solidFill>
                <a:schemeClr val="tx1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24" y="2225228"/>
            <a:ext cx="1846636" cy="249087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5281934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8800" b="1" dirty="0"/>
              <a:t>  </a:t>
            </a:r>
            <a:endParaRPr lang="ar-SA" sz="8800" b="1" dirty="0"/>
          </a:p>
        </p:txBody>
      </p:sp>
      <p:sp>
        <p:nvSpPr>
          <p:cNvPr id="4" name="مستطيل 3"/>
          <p:cNvSpPr/>
          <p:nvPr/>
        </p:nvSpPr>
        <p:spPr>
          <a:xfrm>
            <a:off x="1331640" y="440668"/>
            <a:ext cx="5688632" cy="93610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</a:rPr>
              <a:t>Our </a:t>
            </a:r>
            <a:r>
              <a:rPr lang="en-US" sz="4000" b="1" dirty="0">
                <a:solidFill>
                  <a:srgbClr val="00B0F0"/>
                </a:solidFill>
              </a:rPr>
              <a:t>prophet</a:t>
            </a:r>
            <a:r>
              <a:rPr lang="en-US" sz="4000" b="1" dirty="0">
                <a:solidFill>
                  <a:schemeClr val="tx1"/>
                </a:solidFill>
              </a:rPr>
              <a:t> Mohammad</a:t>
            </a:r>
            <a:endParaRPr lang="ar-SA" sz="4000" b="1" dirty="0">
              <a:solidFill>
                <a:schemeClr val="tx1"/>
              </a:solidFill>
            </a:endParaRPr>
          </a:p>
        </p:txBody>
      </p:sp>
      <p:sp>
        <p:nvSpPr>
          <p:cNvPr id="5" name="مستطيل 4"/>
          <p:cNvSpPr/>
          <p:nvPr/>
        </p:nvSpPr>
        <p:spPr>
          <a:xfrm>
            <a:off x="3851920" y="1376772"/>
            <a:ext cx="2052228" cy="79208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4000" b="1" dirty="0">
                <a:solidFill>
                  <a:schemeClr val="tx1"/>
                </a:solidFill>
              </a:rPr>
              <a:t>نبينا محمد</a:t>
            </a:r>
          </a:p>
        </p:txBody>
      </p:sp>
      <p:sp>
        <p:nvSpPr>
          <p:cNvPr id="6" name="مستطيل 5"/>
          <p:cNvSpPr/>
          <p:nvPr/>
        </p:nvSpPr>
        <p:spPr>
          <a:xfrm>
            <a:off x="1331640" y="4797152"/>
            <a:ext cx="5688632" cy="93610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</a:rPr>
              <a:t>“Peace be upon him”</a:t>
            </a:r>
            <a:endParaRPr lang="ar-SA" sz="4000" b="1" dirty="0">
              <a:solidFill>
                <a:schemeClr val="tx1"/>
              </a:solidFill>
            </a:endParaRPr>
          </a:p>
        </p:txBody>
      </p:sp>
      <p:sp>
        <p:nvSpPr>
          <p:cNvPr id="7" name="مستطيل 6"/>
          <p:cNvSpPr/>
          <p:nvPr/>
        </p:nvSpPr>
        <p:spPr>
          <a:xfrm>
            <a:off x="2483768" y="5733256"/>
            <a:ext cx="3600400" cy="79208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4000" b="1" dirty="0">
                <a:solidFill>
                  <a:schemeClr val="tx1"/>
                </a:solidFill>
              </a:rPr>
              <a:t>عليه الصلاة والسلام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87" t="28990"/>
          <a:stretch/>
        </p:blipFill>
        <p:spPr bwMode="auto">
          <a:xfrm>
            <a:off x="4380063" y="2708920"/>
            <a:ext cx="2649484" cy="201622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498284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8800" b="1" dirty="0"/>
              <a:t>  </a:t>
            </a:r>
            <a:endParaRPr lang="ar-SA" sz="8800" b="1" dirty="0"/>
          </a:p>
        </p:txBody>
      </p:sp>
      <p:sp>
        <p:nvSpPr>
          <p:cNvPr id="4" name="مستطيل 3"/>
          <p:cNvSpPr/>
          <p:nvPr/>
        </p:nvSpPr>
        <p:spPr>
          <a:xfrm>
            <a:off x="647564" y="692696"/>
            <a:ext cx="2484276" cy="93610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</a:rPr>
              <a:t>Prayer</a:t>
            </a:r>
            <a:endParaRPr lang="ar-SA" sz="4000" b="1" dirty="0">
              <a:solidFill>
                <a:schemeClr val="tx1"/>
              </a:solidFill>
            </a:endParaRPr>
          </a:p>
        </p:txBody>
      </p:sp>
      <p:sp>
        <p:nvSpPr>
          <p:cNvPr id="5" name="مستطيل 4"/>
          <p:cNvSpPr/>
          <p:nvPr/>
        </p:nvSpPr>
        <p:spPr>
          <a:xfrm>
            <a:off x="1331640" y="1628800"/>
            <a:ext cx="1368152" cy="79208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4000" b="1" dirty="0">
                <a:solidFill>
                  <a:schemeClr val="tx1"/>
                </a:solidFill>
              </a:rPr>
              <a:t>الصلاة</a:t>
            </a:r>
          </a:p>
        </p:txBody>
      </p:sp>
      <p:sp>
        <p:nvSpPr>
          <p:cNvPr id="6" name="مستطيل 5"/>
          <p:cNvSpPr/>
          <p:nvPr/>
        </p:nvSpPr>
        <p:spPr>
          <a:xfrm>
            <a:off x="1331640" y="4099520"/>
            <a:ext cx="6984776" cy="93610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</a:rPr>
              <a:t>We </a:t>
            </a:r>
            <a:r>
              <a:rPr lang="en-US" sz="4000" b="1" dirty="0">
                <a:solidFill>
                  <a:srgbClr val="00B0F0"/>
                </a:solidFill>
              </a:rPr>
              <a:t>pray</a:t>
            </a:r>
            <a:r>
              <a:rPr lang="en-US" sz="4000" b="1" dirty="0">
                <a:solidFill>
                  <a:schemeClr val="tx1"/>
                </a:solidFill>
              </a:rPr>
              <a:t> five </a:t>
            </a:r>
            <a:r>
              <a:rPr lang="en-US" sz="4000" b="1" dirty="0">
                <a:solidFill>
                  <a:srgbClr val="00B0F0"/>
                </a:solidFill>
              </a:rPr>
              <a:t>prayers</a:t>
            </a:r>
            <a:r>
              <a:rPr lang="en-US" sz="4000" b="1" dirty="0">
                <a:solidFill>
                  <a:schemeClr val="tx1"/>
                </a:solidFill>
              </a:rPr>
              <a:t> everyday</a:t>
            </a:r>
            <a:endParaRPr lang="ar-SA" sz="4000" b="1" dirty="0">
              <a:solidFill>
                <a:schemeClr val="tx1"/>
              </a:solidFill>
            </a:endParaRPr>
          </a:p>
        </p:txBody>
      </p:sp>
      <p:sp>
        <p:nvSpPr>
          <p:cNvPr id="7" name="مستطيل 6"/>
          <p:cNvSpPr/>
          <p:nvPr/>
        </p:nvSpPr>
        <p:spPr>
          <a:xfrm>
            <a:off x="2483768" y="5035624"/>
            <a:ext cx="4752528" cy="79208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4000" b="1" dirty="0">
                <a:solidFill>
                  <a:schemeClr val="tx1"/>
                </a:solidFill>
              </a:rPr>
              <a:t>نصلي خمسة صلوات يومياً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10" b="6139"/>
          <a:stretch/>
        </p:blipFill>
        <p:spPr bwMode="auto">
          <a:xfrm>
            <a:off x="5178290" y="686470"/>
            <a:ext cx="3138126" cy="231048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522894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8800" b="1" dirty="0"/>
              <a:t>  </a:t>
            </a:r>
            <a:endParaRPr lang="ar-SA" sz="8800" b="1" dirty="0"/>
          </a:p>
        </p:txBody>
      </p:sp>
      <p:sp>
        <p:nvSpPr>
          <p:cNvPr id="4" name="مستطيل 3"/>
          <p:cNvSpPr/>
          <p:nvPr/>
        </p:nvSpPr>
        <p:spPr>
          <a:xfrm>
            <a:off x="6012160" y="836712"/>
            <a:ext cx="2484276" cy="93610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</a:rPr>
              <a:t>Belie</a:t>
            </a:r>
            <a:r>
              <a:rPr lang="en-US" sz="4000" b="1" dirty="0">
                <a:solidFill>
                  <a:srgbClr val="00B0F0"/>
                </a:solidFill>
              </a:rPr>
              <a:t>f</a:t>
            </a:r>
            <a:endParaRPr lang="ar-SA" sz="4000" b="1" dirty="0">
              <a:solidFill>
                <a:srgbClr val="00B0F0"/>
              </a:solidFill>
            </a:endParaRPr>
          </a:p>
        </p:txBody>
      </p:sp>
      <p:sp>
        <p:nvSpPr>
          <p:cNvPr id="5" name="مستطيل 4"/>
          <p:cNvSpPr/>
          <p:nvPr/>
        </p:nvSpPr>
        <p:spPr>
          <a:xfrm>
            <a:off x="6570222" y="1772816"/>
            <a:ext cx="1368152" cy="79208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4000" b="1" dirty="0">
                <a:solidFill>
                  <a:schemeClr val="tx1"/>
                </a:solidFill>
              </a:rPr>
              <a:t>الإيمان</a:t>
            </a:r>
          </a:p>
        </p:txBody>
      </p:sp>
      <p:sp>
        <p:nvSpPr>
          <p:cNvPr id="6" name="مستطيل 5"/>
          <p:cNvSpPr/>
          <p:nvPr/>
        </p:nvSpPr>
        <p:spPr>
          <a:xfrm>
            <a:off x="1331640" y="4099520"/>
            <a:ext cx="5040560" cy="93610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</a:rPr>
              <a:t>We belie</a:t>
            </a:r>
            <a:r>
              <a:rPr lang="en-US" sz="4000" b="1" dirty="0">
                <a:solidFill>
                  <a:srgbClr val="00B0F0"/>
                </a:solidFill>
              </a:rPr>
              <a:t>v</a:t>
            </a:r>
            <a:r>
              <a:rPr lang="en-US" sz="4000" b="1" dirty="0">
                <a:solidFill>
                  <a:schemeClr val="tx1"/>
                </a:solidFill>
              </a:rPr>
              <a:t>e in Allah</a:t>
            </a:r>
            <a:endParaRPr lang="ar-SA" sz="4000" b="1" dirty="0">
              <a:solidFill>
                <a:schemeClr val="tx1"/>
              </a:solidFill>
            </a:endParaRPr>
          </a:p>
        </p:txBody>
      </p:sp>
      <p:sp>
        <p:nvSpPr>
          <p:cNvPr id="7" name="مستطيل 6"/>
          <p:cNvSpPr/>
          <p:nvPr/>
        </p:nvSpPr>
        <p:spPr>
          <a:xfrm>
            <a:off x="2015716" y="5035624"/>
            <a:ext cx="2700300" cy="79208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4000" b="1" dirty="0">
                <a:solidFill>
                  <a:schemeClr val="tx1"/>
                </a:solidFill>
              </a:rPr>
              <a:t>نؤمن بالله</a:t>
            </a:r>
          </a:p>
        </p:txBody>
      </p:sp>
    </p:spTree>
    <p:extLst>
      <p:ext uri="{BB962C8B-B14F-4D97-AF65-F5344CB8AC3E}">
        <p14:creationId xmlns:p14="http://schemas.microsoft.com/office/powerpoint/2010/main" val="378449753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8800" b="1" dirty="0"/>
              <a:t>  </a:t>
            </a:r>
            <a:endParaRPr lang="ar-SA" sz="8800" b="1" dirty="0"/>
          </a:p>
        </p:txBody>
      </p:sp>
      <p:sp>
        <p:nvSpPr>
          <p:cNvPr id="4" name="مستطيل 3"/>
          <p:cNvSpPr/>
          <p:nvPr/>
        </p:nvSpPr>
        <p:spPr>
          <a:xfrm>
            <a:off x="647564" y="692696"/>
            <a:ext cx="2484276" cy="93610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</a:rPr>
              <a:t>Fate</a:t>
            </a:r>
            <a:endParaRPr lang="ar-SA" sz="4000" b="1" dirty="0">
              <a:solidFill>
                <a:srgbClr val="00B0F0"/>
              </a:solidFill>
            </a:endParaRPr>
          </a:p>
        </p:txBody>
      </p:sp>
      <p:sp>
        <p:nvSpPr>
          <p:cNvPr id="5" name="مستطيل 4"/>
          <p:cNvSpPr/>
          <p:nvPr/>
        </p:nvSpPr>
        <p:spPr>
          <a:xfrm>
            <a:off x="1331640" y="1628800"/>
            <a:ext cx="2520280" cy="79208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4000" b="1" dirty="0">
                <a:solidFill>
                  <a:schemeClr val="tx1"/>
                </a:solidFill>
              </a:rPr>
              <a:t>القضاء والقدر</a:t>
            </a:r>
          </a:p>
        </p:txBody>
      </p:sp>
      <p:sp>
        <p:nvSpPr>
          <p:cNvPr id="6" name="مستطيل 5"/>
          <p:cNvSpPr/>
          <p:nvPr/>
        </p:nvSpPr>
        <p:spPr>
          <a:xfrm>
            <a:off x="1043608" y="4099520"/>
            <a:ext cx="6120680" cy="93610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</a:rPr>
              <a:t>Do you believe in </a:t>
            </a:r>
            <a:r>
              <a:rPr lang="en-US" sz="4000" b="1" dirty="0">
                <a:solidFill>
                  <a:srgbClr val="00B0F0"/>
                </a:solidFill>
              </a:rPr>
              <a:t>fate</a:t>
            </a:r>
            <a:r>
              <a:rPr lang="en-US" sz="4000" b="1" dirty="0">
                <a:solidFill>
                  <a:schemeClr val="tx1"/>
                </a:solidFill>
              </a:rPr>
              <a:t> ?</a:t>
            </a:r>
            <a:endParaRPr lang="ar-SA" sz="4000" b="1" dirty="0">
              <a:solidFill>
                <a:schemeClr val="tx1"/>
              </a:solidFill>
            </a:endParaRPr>
          </a:p>
        </p:txBody>
      </p:sp>
      <p:sp>
        <p:nvSpPr>
          <p:cNvPr id="7" name="مستطيل 6"/>
          <p:cNvSpPr/>
          <p:nvPr/>
        </p:nvSpPr>
        <p:spPr>
          <a:xfrm>
            <a:off x="1763688" y="5035624"/>
            <a:ext cx="4680520" cy="79208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4000" b="1" dirty="0">
                <a:solidFill>
                  <a:schemeClr val="tx1"/>
                </a:solidFill>
              </a:rPr>
              <a:t>هل تؤمن بالقضاء والقدر ؟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642858"/>
            <a:ext cx="2736304" cy="204170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20295920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8800" b="1" dirty="0"/>
              <a:t>  </a:t>
            </a:r>
            <a:endParaRPr lang="ar-SA" sz="8800" b="1" dirty="0"/>
          </a:p>
        </p:txBody>
      </p:sp>
      <p:sp>
        <p:nvSpPr>
          <p:cNvPr id="4" name="مستطيل 3"/>
          <p:cNvSpPr/>
          <p:nvPr/>
        </p:nvSpPr>
        <p:spPr>
          <a:xfrm>
            <a:off x="647564" y="692696"/>
            <a:ext cx="2772308" cy="93610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4000" b="1" dirty="0">
                <a:solidFill>
                  <a:srgbClr val="00B0F0"/>
                </a:solidFill>
              </a:rPr>
              <a:t>Repentance</a:t>
            </a:r>
            <a:endParaRPr lang="ar-SA" sz="4000" b="1" dirty="0">
              <a:solidFill>
                <a:srgbClr val="00B0F0"/>
              </a:solidFill>
            </a:endParaRPr>
          </a:p>
        </p:txBody>
      </p:sp>
      <p:sp>
        <p:nvSpPr>
          <p:cNvPr id="5" name="مستطيل 4"/>
          <p:cNvSpPr/>
          <p:nvPr/>
        </p:nvSpPr>
        <p:spPr>
          <a:xfrm>
            <a:off x="1331640" y="1628800"/>
            <a:ext cx="1260140" cy="79208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4000" b="1" dirty="0">
                <a:solidFill>
                  <a:schemeClr val="tx1"/>
                </a:solidFill>
              </a:rPr>
              <a:t>التوبة</a:t>
            </a:r>
          </a:p>
        </p:txBody>
      </p:sp>
      <p:sp>
        <p:nvSpPr>
          <p:cNvPr id="6" name="مستطيل 5"/>
          <p:cNvSpPr/>
          <p:nvPr/>
        </p:nvSpPr>
        <p:spPr>
          <a:xfrm>
            <a:off x="827584" y="4366236"/>
            <a:ext cx="6120680" cy="93610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</a:rPr>
              <a:t>We repent of the </a:t>
            </a:r>
            <a:r>
              <a:rPr lang="en-US" sz="4000" b="1" dirty="0">
                <a:solidFill>
                  <a:srgbClr val="FF0000"/>
                </a:solidFill>
              </a:rPr>
              <a:t>sins</a:t>
            </a:r>
            <a:endParaRPr lang="ar-SA" sz="4000" b="1" dirty="0">
              <a:solidFill>
                <a:srgbClr val="FF0000"/>
              </a:solidFill>
            </a:endParaRPr>
          </a:p>
        </p:txBody>
      </p:sp>
      <p:sp>
        <p:nvSpPr>
          <p:cNvPr id="7" name="مستطيل 6"/>
          <p:cNvSpPr/>
          <p:nvPr/>
        </p:nvSpPr>
        <p:spPr>
          <a:xfrm>
            <a:off x="1351500" y="5301208"/>
            <a:ext cx="3672408" cy="79208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4000" b="1" dirty="0">
                <a:solidFill>
                  <a:schemeClr val="tx1"/>
                </a:solidFill>
              </a:rPr>
              <a:t>نتوب من </a:t>
            </a:r>
            <a:r>
              <a:rPr lang="ar-SA" sz="4000" b="1" dirty="0">
                <a:solidFill>
                  <a:srgbClr val="FF0000"/>
                </a:solidFill>
              </a:rPr>
              <a:t>الذنوب</a:t>
            </a:r>
          </a:p>
        </p:txBody>
      </p:sp>
      <p:sp>
        <p:nvSpPr>
          <p:cNvPr id="3" name="سهم لأعلى 2"/>
          <p:cNvSpPr/>
          <p:nvPr/>
        </p:nvSpPr>
        <p:spPr>
          <a:xfrm rot="1646568">
            <a:off x="1625240" y="5938585"/>
            <a:ext cx="290782" cy="646199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8" name="سهم لأعلى 7"/>
          <p:cNvSpPr/>
          <p:nvPr/>
        </p:nvSpPr>
        <p:spPr>
          <a:xfrm rot="12039800" flipH="1">
            <a:off x="5733477" y="3889598"/>
            <a:ext cx="301500" cy="766250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74" t="3513" r="2847" b="5910"/>
          <a:stretch/>
        </p:blipFill>
        <p:spPr bwMode="auto">
          <a:xfrm>
            <a:off x="5436096" y="404664"/>
            <a:ext cx="3328608" cy="284144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67588706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solidFill>
            <a:schemeClr val="accent6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pPr algn="l"/>
            <a:r>
              <a:rPr lang="en-US" sz="4000" b="1" dirty="0"/>
              <a:t>                       </a:t>
            </a:r>
            <a:endParaRPr lang="ar-SA" sz="4000" b="1" dirty="0"/>
          </a:p>
        </p:txBody>
      </p:sp>
      <p:sp>
        <p:nvSpPr>
          <p:cNvPr id="5" name="مستطيل 4"/>
          <p:cNvSpPr/>
          <p:nvPr/>
        </p:nvSpPr>
        <p:spPr>
          <a:xfrm>
            <a:off x="1187624" y="2132856"/>
            <a:ext cx="7056784" cy="44644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</a:rPr>
              <a:t> My religion is Islam.</a:t>
            </a:r>
          </a:p>
          <a:p>
            <a:pPr algn="ctr"/>
            <a:r>
              <a:rPr lang="en-US" sz="3600" b="1" dirty="0">
                <a:solidFill>
                  <a:schemeClr val="tx1"/>
                </a:solidFill>
              </a:rPr>
              <a:t>As Muslims, we believe in Allah and our prophet Mohammad</a:t>
            </a:r>
          </a:p>
          <a:p>
            <a:pPr algn="ctr"/>
            <a:r>
              <a:rPr lang="en-US" sz="2400" b="1" dirty="0">
                <a:solidFill>
                  <a:schemeClr val="tx1"/>
                </a:solidFill>
              </a:rPr>
              <a:t>“peace be upon him”</a:t>
            </a:r>
          </a:p>
          <a:p>
            <a:pPr algn="ctr"/>
            <a:endParaRPr lang="en-US" sz="3600" b="1" dirty="0">
              <a:solidFill>
                <a:schemeClr val="tx1"/>
              </a:solidFill>
            </a:endParaRPr>
          </a:p>
          <a:p>
            <a:pPr algn="ctr"/>
            <a:r>
              <a:rPr lang="en-US" sz="3600" b="1" dirty="0">
                <a:solidFill>
                  <a:schemeClr val="tx1"/>
                </a:solidFill>
              </a:rPr>
              <a:t>We also believe in the holy Quran.</a:t>
            </a:r>
          </a:p>
          <a:p>
            <a:pPr algn="ctr"/>
            <a:r>
              <a:rPr lang="en-US" sz="3600" b="1" dirty="0">
                <a:solidFill>
                  <a:schemeClr val="tx1"/>
                </a:solidFill>
              </a:rPr>
              <a:t>We pray five prayers everyday.</a:t>
            </a:r>
          </a:p>
          <a:p>
            <a:pPr algn="ctr"/>
            <a:r>
              <a:rPr lang="en-US" sz="3600" b="1" dirty="0">
                <a:solidFill>
                  <a:schemeClr val="tx1"/>
                </a:solidFill>
              </a:rPr>
              <a:t>I am proud of being a Muslim.</a:t>
            </a:r>
          </a:p>
        </p:txBody>
      </p:sp>
      <p:sp>
        <p:nvSpPr>
          <p:cNvPr id="6" name="مستطيل 5"/>
          <p:cNvSpPr/>
          <p:nvPr/>
        </p:nvSpPr>
        <p:spPr>
          <a:xfrm>
            <a:off x="3131840" y="332656"/>
            <a:ext cx="2880320" cy="9603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4400" b="1" dirty="0">
                <a:solidFill>
                  <a:schemeClr val="tx1"/>
                </a:solidFill>
              </a:rPr>
              <a:t>عبّر الآن واقرأ</a:t>
            </a:r>
          </a:p>
        </p:txBody>
      </p:sp>
    </p:spTree>
    <p:extLst>
      <p:ext uri="{BB962C8B-B14F-4D97-AF65-F5344CB8AC3E}">
        <p14:creationId xmlns:p14="http://schemas.microsoft.com/office/powerpoint/2010/main" val="5861717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8800" b="1" dirty="0"/>
              <a:t>  </a:t>
            </a:r>
            <a:endParaRPr lang="ar-SA" sz="8800" b="1" dirty="0"/>
          </a:p>
        </p:txBody>
      </p:sp>
      <p:sp>
        <p:nvSpPr>
          <p:cNvPr id="4" name="مستطيل 3"/>
          <p:cNvSpPr/>
          <p:nvPr/>
        </p:nvSpPr>
        <p:spPr>
          <a:xfrm>
            <a:off x="2699792" y="332656"/>
            <a:ext cx="4464496" cy="10113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4000" b="1" dirty="0">
                <a:solidFill>
                  <a:schemeClr val="tx1"/>
                </a:solidFill>
              </a:rPr>
              <a:t>كيف تعبّر عن نفسك ؟</a:t>
            </a:r>
          </a:p>
        </p:txBody>
      </p:sp>
      <p:pic>
        <p:nvPicPr>
          <p:cNvPr id="5" name="صورة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320"/>
          <a:stretch/>
        </p:blipFill>
        <p:spPr>
          <a:xfrm>
            <a:off x="4082627" y="1484785"/>
            <a:ext cx="2362439" cy="324036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مستطيل 2"/>
          <p:cNvSpPr/>
          <p:nvPr/>
        </p:nvSpPr>
        <p:spPr>
          <a:xfrm>
            <a:off x="179511" y="5589240"/>
            <a:ext cx="4032449" cy="113042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2400" b="1" dirty="0">
                <a:solidFill>
                  <a:schemeClr val="tx1"/>
                </a:solidFill>
              </a:rPr>
              <a:t>إِنَّ لِرَبِّكَ عَلَيْكَ حَقًّا وَلِنَفْسِكَ عَلَيْكَ حَقًّا وَلِأَهْلِكَ عَلَيْكَ حَقًّا فَأَعْطِ كُلَّ ذِي حَقٍّ حَقَّهُ</a:t>
            </a:r>
          </a:p>
        </p:txBody>
      </p:sp>
    </p:spTree>
    <p:extLst>
      <p:ext uri="{BB962C8B-B14F-4D97-AF65-F5344CB8AC3E}">
        <p14:creationId xmlns:p14="http://schemas.microsoft.com/office/powerpoint/2010/main" val="754639722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8800" b="1" dirty="0"/>
              <a:t>   </a:t>
            </a:r>
            <a:endParaRPr lang="ar-SA" sz="8800" b="1" dirty="0"/>
          </a:p>
        </p:txBody>
      </p:sp>
      <p:graphicFrame>
        <p:nvGraphicFramePr>
          <p:cNvPr id="5" name="جدول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0306459"/>
              </p:ext>
            </p:extLst>
          </p:nvPr>
        </p:nvGraphicFramePr>
        <p:xfrm>
          <a:off x="3246" y="1988840"/>
          <a:ext cx="9144000" cy="4392485"/>
        </p:xfrm>
        <a:graphic>
          <a:graphicData uri="http://schemas.openxmlformats.org/drawingml/2006/table">
            <a:tbl>
              <a:tblPr rtl="1" firstRow="1" bandRow="1">
                <a:tableStyleId>{5C22544A-7EE6-4342-B048-85BDC9FD1C3A}</a:tableStyleId>
              </a:tblPr>
              <a:tblGrid>
                <a:gridCol w="31383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576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78497">
                <a:tc>
                  <a:txBody>
                    <a:bodyPr/>
                    <a:lstStyle/>
                    <a:p>
                      <a:pPr algn="ctr" rtl="1"/>
                      <a:r>
                        <a:rPr lang="ar-SA" sz="2400" b="1" dirty="0">
                          <a:solidFill>
                            <a:schemeClr val="tx1"/>
                          </a:solidFill>
                        </a:rPr>
                        <a:t>كيف تعبّر</a:t>
                      </a:r>
                      <a:r>
                        <a:rPr lang="ar-SA" sz="2400" b="1" baseline="0" dirty="0">
                          <a:solidFill>
                            <a:schemeClr val="tx1"/>
                          </a:solidFill>
                        </a:rPr>
                        <a:t> عن نفسك</a:t>
                      </a:r>
                      <a:endParaRPr lang="ar-SA" sz="2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SA" sz="2400" b="1" dirty="0">
                          <a:solidFill>
                            <a:schemeClr val="tx1"/>
                          </a:solidFill>
                        </a:rPr>
                        <a:t>كيف</a:t>
                      </a:r>
                      <a:r>
                        <a:rPr lang="ar-SA" sz="2400" b="1" baseline="0" dirty="0">
                          <a:solidFill>
                            <a:schemeClr val="tx1"/>
                          </a:solidFill>
                        </a:rPr>
                        <a:t> تصف المظهر الخارجي</a:t>
                      </a:r>
                      <a:endParaRPr lang="ar-SA" sz="2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SA" sz="2400" b="1" dirty="0">
                          <a:solidFill>
                            <a:schemeClr val="tx1"/>
                          </a:solidFill>
                        </a:rPr>
                        <a:t>كيف تعبّر عن انزعاجك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78497">
                <a:tc>
                  <a:txBody>
                    <a:bodyPr/>
                    <a:lstStyle/>
                    <a:p>
                      <a:pPr algn="ctr" rtl="1"/>
                      <a:r>
                        <a:rPr lang="ar-SA" sz="2400" b="1" dirty="0"/>
                        <a:t>كيف تعبّر عن عائلتك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SA" sz="2400" b="1" dirty="0"/>
                        <a:t>كيف تعبّر عن دينك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SA" sz="2400" b="1" dirty="0"/>
                        <a:t>كيف تعبّر عن اعتذارك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78497">
                <a:tc>
                  <a:txBody>
                    <a:bodyPr/>
                    <a:lstStyle/>
                    <a:p>
                      <a:pPr algn="ctr" rtl="1"/>
                      <a:r>
                        <a:rPr lang="ar-SA" sz="2400" b="1" dirty="0"/>
                        <a:t>كيف تعبّر عن يومك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SA" sz="2400" b="1" dirty="0">
                          <a:solidFill>
                            <a:schemeClr val="bg1"/>
                          </a:solidFill>
                        </a:rPr>
                        <a:t>كيف تعبّر عن وطنك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SA" sz="2400" b="1" dirty="0"/>
                        <a:t>كيف تطلب</a:t>
                      </a:r>
                      <a:r>
                        <a:rPr lang="ar-SA" sz="2400" b="1" baseline="0" dirty="0"/>
                        <a:t> المساعدة</a:t>
                      </a:r>
                      <a:endParaRPr lang="ar-SA" sz="2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78497">
                <a:tc>
                  <a:txBody>
                    <a:bodyPr/>
                    <a:lstStyle/>
                    <a:p>
                      <a:pPr algn="r" rtl="1"/>
                      <a:r>
                        <a:rPr lang="ar-SA" sz="2400" b="1" dirty="0"/>
                        <a:t>كيف تعبّر عن عملك / دراستك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SA" sz="2400" b="1" dirty="0"/>
                        <a:t>كيف تصف موقع مكان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SA" sz="2400" b="1" dirty="0"/>
                        <a:t>كيف تجتاز المقابلة الشخصية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78497">
                <a:tc>
                  <a:txBody>
                    <a:bodyPr/>
                    <a:lstStyle/>
                    <a:p>
                      <a:pPr algn="ctr" rtl="1"/>
                      <a:r>
                        <a:rPr lang="ar-SA" sz="2400" b="1" dirty="0"/>
                        <a:t>كيف تعبّر عن هواياتك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SA" sz="2400" b="1" dirty="0"/>
                        <a:t>كيف تعبّر عن حُبك لشخص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SA" sz="2400" b="1" dirty="0"/>
                        <a:t>كيف تعبّر عن تفاصيل السفر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58284842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8800" b="1" dirty="0"/>
              <a:t>  </a:t>
            </a:r>
            <a:endParaRPr lang="ar-SA" sz="8800" b="1" dirty="0"/>
          </a:p>
        </p:txBody>
      </p:sp>
      <p:sp>
        <p:nvSpPr>
          <p:cNvPr id="4" name="مستطيل 3"/>
          <p:cNvSpPr/>
          <p:nvPr/>
        </p:nvSpPr>
        <p:spPr>
          <a:xfrm>
            <a:off x="2567362" y="394747"/>
            <a:ext cx="4824536" cy="103506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4000" b="1" dirty="0">
                <a:solidFill>
                  <a:schemeClr val="tx1"/>
                </a:solidFill>
              </a:rPr>
              <a:t>كيف تعبّر عن وطنك ؟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6238" y="1556792"/>
            <a:ext cx="4415660" cy="250418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مستطيل 2"/>
          <p:cNvSpPr/>
          <p:nvPr/>
        </p:nvSpPr>
        <p:spPr>
          <a:xfrm>
            <a:off x="251520" y="5445224"/>
            <a:ext cx="4608512" cy="122413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2400" b="1" dirty="0">
                <a:solidFill>
                  <a:schemeClr val="tx1"/>
                </a:solidFill>
              </a:rPr>
              <a:t>يَا أَيُّهَا النَّاسُ إِنَّا خَلَقْنَاكُمْ مِنْ ذَكَرٍ وَأُنْثَى وَجَعَلْنَاكُمْ شُعُوبًا وَقَبَائِلَ لِتَعَارَفُوا إِنَّ أَكْرَمَكُمْ عِنْدَ اللَّهِ أَتْقَاكُمْ إِنَّ اللَّهَ عَلِيمٌ خَبِيرٌ</a:t>
            </a:r>
          </a:p>
        </p:txBody>
      </p:sp>
    </p:spTree>
    <p:extLst>
      <p:ext uri="{BB962C8B-B14F-4D97-AF65-F5344CB8AC3E}">
        <p14:creationId xmlns:p14="http://schemas.microsoft.com/office/powerpoint/2010/main" val="316768957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8800" b="1" dirty="0"/>
              <a:t>  </a:t>
            </a:r>
            <a:endParaRPr lang="ar-SA" sz="8800" b="1" dirty="0"/>
          </a:p>
        </p:txBody>
      </p:sp>
      <p:sp>
        <p:nvSpPr>
          <p:cNvPr id="4" name="مستطيل 3"/>
          <p:cNvSpPr/>
          <p:nvPr/>
        </p:nvSpPr>
        <p:spPr>
          <a:xfrm>
            <a:off x="1187624" y="376597"/>
            <a:ext cx="2448272" cy="103506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</a:rPr>
              <a:t>Country</a:t>
            </a:r>
            <a:endParaRPr lang="ar-SA" sz="4000" b="1" dirty="0">
              <a:solidFill>
                <a:schemeClr val="tx1"/>
              </a:solidFill>
            </a:endParaRPr>
          </a:p>
        </p:txBody>
      </p:sp>
      <p:sp>
        <p:nvSpPr>
          <p:cNvPr id="3" name="مستطيل 2"/>
          <p:cNvSpPr/>
          <p:nvPr/>
        </p:nvSpPr>
        <p:spPr>
          <a:xfrm>
            <a:off x="1907704" y="1414566"/>
            <a:ext cx="936104" cy="64628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600" b="1" dirty="0">
                <a:solidFill>
                  <a:schemeClr val="tx1"/>
                </a:solidFill>
              </a:rPr>
              <a:t>دولة</a:t>
            </a:r>
          </a:p>
        </p:txBody>
      </p:sp>
      <p:sp>
        <p:nvSpPr>
          <p:cNvPr id="6" name="مستطيل 5"/>
          <p:cNvSpPr/>
          <p:nvPr/>
        </p:nvSpPr>
        <p:spPr>
          <a:xfrm>
            <a:off x="1187624" y="3645024"/>
            <a:ext cx="6480720" cy="115212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</a:rPr>
              <a:t>What is the largest </a:t>
            </a:r>
            <a:r>
              <a:rPr lang="en-US" sz="4000" b="1" dirty="0">
                <a:solidFill>
                  <a:srgbClr val="00B0F0"/>
                </a:solidFill>
              </a:rPr>
              <a:t>country</a:t>
            </a:r>
            <a:r>
              <a:rPr lang="en-US" sz="4000" b="1" dirty="0">
                <a:solidFill>
                  <a:schemeClr val="tx1"/>
                </a:solidFill>
              </a:rPr>
              <a:t> ?</a:t>
            </a:r>
            <a:endParaRPr lang="ar-SA" sz="4000" b="1" dirty="0">
              <a:solidFill>
                <a:schemeClr val="tx1"/>
              </a:solidFill>
            </a:endParaRPr>
          </a:p>
        </p:txBody>
      </p:sp>
      <p:sp>
        <p:nvSpPr>
          <p:cNvPr id="7" name="مستطيل 6"/>
          <p:cNvSpPr/>
          <p:nvPr/>
        </p:nvSpPr>
        <p:spPr>
          <a:xfrm>
            <a:off x="2851224" y="4797152"/>
            <a:ext cx="3240360" cy="86868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4000" b="1" dirty="0">
                <a:solidFill>
                  <a:schemeClr val="tx1"/>
                </a:solidFill>
              </a:rPr>
              <a:t>ما هي أكبر دولة ؟</a:t>
            </a:r>
          </a:p>
        </p:txBody>
      </p:sp>
    </p:spTree>
    <p:extLst>
      <p:ext uri="{BB962C8B-B14F-4D97-AF65-F5344CB8AC3E}">
        <p14:creationId xmlns:p14="http://schemas.microsoft.com/office/powerpoint/2010/main" val="127166422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8800" b="1" dirty="0"/>
              <a:t>  </a:t>
            </a:r>
            <a:endParaRPr lang="ar-SA" sz="8800" b="1" dirty="0"/>
          </a:p>
        </p:txBody>
      </p:sp>
      <p:sp>
        <p:nvSpPr>
          <p:cNvPr id="4" name="مستطيل 3"/>
          <p:cNvSpPr/>
          <p:nvPr/>
        </p:nvSpPr>
        <p:spPr>
          <a:xfrm>
            <a:off x="1187624" y="376597"/>
            <a:ext cx="2448272" cy="103506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</a:rPr>
              <a:t>Capital</a:t>
            </a:r>
            <a:endParaRPr lang="ar-SA" sz="4000" b="1" dirty="0">
              <a:solidFill>
                <a:schemeClr val="tx1"/>
              </a:solidFill>
            </a:endParaRPr>
          </a:p>
        </p:txBody>
      </p:sp>
      <p:sp>
        <p:nvSpPr>
          <p:cNvPr id="3" name="مستطيل 2"/>
          <p:cNvSpPr/>
          <p:nvPr/>
        </p:nvSpPr>
        <p:spPr>
          <a:xfrm>
            <a:off x="1763688" y="1414566"/>
            <a:ext cx="1296144" cy="64628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600" b="1" dirty="0">
                <a:solidFill>
                  <a:schemeClr val="tx1"/>
                </a:solidFill>
              </a:rPr>
              <a:t>عاصمة</a:t>
            </a:r>
          </a:p>
        </p:txBody>
      </p:sp>
      <p:sp>
        <p:nvSpPr>
          <p:cNvPr id="6" name="مستطيل 5"/>
          <p:cNvSpPr/>
          <p:nvPr/>
        </p:nvSpPr>
        <p:spPr>
          <a:xfrm>
            <a:off x="1230257" y="4221088"/>
            <a:ext cx="7128792" cy="115212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</a:rPr>
              <a:t> Damascus is the </a:t>
            </a:r>
            <a:r>
              <a:rPr lang="en-US" sz="4000" b="1" dirty="0">
                <a:solidFill>
                  <a:srgbClr val="00B0F0"/>
                </a:solidFill>
              </a:rPr>
              <a:t>capital</a:t>
            </a:r>
            <a:r>
              <a:rPr lang="en-US" sz="4000" b="1" dirty="0">
                <a:solidFill>
                  <a:schemeClr val="tx1"/>
                </a:solidFill>
              </a:rPr>
              <a:t> of Syria</a:t>
            </a:r>
            <a:endParaRPr lang="ar-SA" sz="4000" b="1" dirty="0">
              <a:solidFill>
                <a:schemeClr val="tx1"/>
              </a:solidFill>
            </a:endParaRPr>
          </a:p>
        </p:txBody>
      </p:sp>
      <p:sp>
        <p:nvSpPr>
          <p:cNvPr id="7" name="مستطيل 6"/>
          <p:cNvSpPr/>
          <p:nvPr/>
        </p:nvSpPr>
        <p:spPr>
          <a:xfrm>
            <a:off x="2434889" y="5373216"/>
            <a:ext cx="4176464" cy="86868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4000" b="1" dirty="0">
                <a:solidFill>
                  <a:schemeClr val="tx1"/>
                </a:solidFill>
              </a:rPr>
              <a:t>دمشق عاصمة سوريا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9753" y="886164"/>
            <a:ext cx="2743200" cy="166687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76941321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8800" b="1" dirty="0"/>
              <a:t>  </a:t>
            </a:r>
            <a:endParaRPr lang="ar-SA" sz="8800" b="1" dirty="0"/>
          </a:p>
        </p:txBody>
      </p:sp>
      <p:sp>
        <p:nvSpPr>
          <p:cNvPr id="4" name="مستطيل 3"/>
          <p:cNvSpPr/>
          <p:nvPr/>
        </p:nvSpPr>
        <p:spPr>
          <a:xfrm>
            <a:off x="1187624" y="376597"/>
            <a:ext cx="2664296" cy="103506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</a:rPr>
              <a:t>City | Town</a:t>
            </a:r>
            <a:endParaRPr lang="ar-SA" sz="4000" b="1" dirty="0">
              <a:solidFill>
                <a:schemeClr val="tx1"/>
              </a:solidFill>
            </a:endParaRPr>
          </a:p>
        </p:txBody>
      </p:sp>
      <p:sp>
        <p:nvSpPr>
          <p:cNvPr id="3" name="مستطيل 2"/>
          <p:cNvSpPr/>
          <p:nvPr/>
        </p:nvSpPr>
        <p:spPr>
          <a:xfrm>
            <a:off x="1763688" y="1414566"/>
            <a:ext cx="1296144" cy="64628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600" b="1" dirty="0">
                <a:solidFill>
                  <a:schemeClr val="tx1"/>
                </a:solidFill>
              </a:rPr>
              <a:t>مدينة</a:t>
            </a:r>
          </a:p>
        </p:txBody>
      </p:sp>
      <p:sp>
        <p:nvSpPr>
          <p:cNvPr id="6" name="مستطيل 5"/>
          <p:cNvSpPr/>
          <p:nvPr/>
        </p:nvSpPr>
        <p:spPr>
          <a:xfrm>
            <a:off x="755576" y="4221088"/>
            <a:ext cx="7603473" cy="115212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</a:rPr>
              <a:t>Cairo is one of the beautiful </a:t>
            </a:r>
            <a:r>
              <a:rPr lang="en-US" sz="4000" b="1" dirty="0">
                <a:solidFill>
                  <a:srgbClr val="00B0F0"/>
                </a:solidFill>
              </a:rPr>
              <a:t>cities</a:t>
            </a:r>
            <a:endParaRPr lang="ar-SA" sz="4000" b="1" dirty="0">
              <a:solidFill>
                <a:srgbClr val="00B0F0"/>
              </a:solidFill>
            </a:endParaRPr>
          </a:p>
        </p:txBody>
      </p:sp>
      <p:sp>
        <p:nvSpPr>
          <p:cNvPr id="7" name="مستطيل 6"/>
          <p:cNvSpPr/>
          <p:nvPr/>
        </p:nvSpPr>
        <p:spPr>
          <a:xfrm>
            <a:off x="1619672" y="5373216"/>
            <a:ext cx="5472608" cy="86409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4000" b="1" dirty="0">
                <a:solidFill>
                  <a:schemeClr val="tx1"/>
                </a:solidFill>
              </a:rPr>
              <a:t>القاهرة من إحدى المدن الجميلة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7" y="851241"/>
            <a:ext cx="3635431" cy="241921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0735876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8800" b="1" dirty="0"/>
              <a:t>  </a:t>
            </a:r>
            <a:endParaRPr lang="ar-SA" sz="8800" b="1" dirty="0"/>
          </a:p>
        </p:txBody>
      </p:sp>
      <p:sp>
        <p:nvSpPr>
          <p:cNvPr id="4" name="مستطيل 3"/>
          <p:cNvSpPr/>
          <p:nvPr/>
        </p:nvSpPr>
        <p:spPr>
          <a:xfrm>
            <a:off x="1187624" y="376597"/>
            <a:ext cx="3369688" cy="103796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</a:rPr>
              <a:t>National day</a:t>
            </a:r>
            <a:endParaRPr lang="ar-SA" sz="4000" b="1" dirty="0">
              <a:solidFill>
                <a:schemeClr val="tx1"/>
              </a:solidFill>
            </a:endParaRPr>
          </a:p>
        </p:txBody>
      </p:sp>
      <p:sp>
        <p:nvSpPr>
          <p:cNvPr id="3" name="مستطيل 2"/>
          <p:cNvSpPr/>
          <p:nvPr/>
        </p:nvSpPr>
        <p:spPr>
          <a:xfrm>
            <a:off x="1763688" y="1414566"/>
            <a:ext cx="2160240" cy="64628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600" b="1" dirty="0">
                <a:solidFill>
                  <a:schemeClr val="tx1"/>
                </a:solidFill>
              </a:rPr>
              <a:t>اليوم الوطني</a:t>
            </a:r>
          </a:p>
        </p:txBody>
      </p:sp>
      <p:sp>
        <p:nvSpPr>
          <p:cNvPr id="6" name="مستطيل 5"/>
          <p:cNvSpPr/>
          <p:nvPr/>
        </p:nvSpPr>
        <p:spPr>
          <a:xfrm>
            <a:off x="2577092" y="5160848"/>
            <a:ext cx="3960440" cy="100811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4000" b="1" dirty="0">
                <a:solidFill>
                  <a:schemeClr val="tx1"/>
                </a:solidFill>
              </a:rPr>
              <a:t>احتفلنا باليوم الوطني</a:t>
            </a:r>
            <a:endParaRPr lang="ar-SA" sz="4000" b="1" dirty="0">
              <a:solidFill>
                <a:srgbClr val="00B0F0"/>
              </a:solidFill>
            </a:endParaRPr>
          </a:p>
        </p:txBody>
      </p:sp>
      <p:sp>
        <p:nvSpPr>
          <p:cNvPr id="7" name="مستطيل 6"/>
          <p:cNvSpPr/>
          <p:nvPr/>
        </p:nvSpPr>
        <p:spPr>
          <a:xfrm>
            <a:off x="1046432" y="4008721"/>
            <a:ext cx="7021760" cy="115212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</a:rPr>
              <a:t>We celebrated the </a:t>
            </a:r>
            <a:r>
              <a:rPr lang="en-US" sz="4000" b="1" dirty="0">
                <a:solidFill>
                  <a:srgbClr val="00B0F0"/>
                </a:solidFill>
              </a:rPr>
              <a:t>national day</a:t>
            </a:r>
            <a:endParaRPr lang="ar-SA" sz="4000" b="1" dirty="0">
              <a:solidFill>
                <a:srgbClr val="00B0F0"/>
              </a:solidFill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5743" y="1556792"/>
            <a:ext cx="3095055" cy="201512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32442112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8800" b="1" dirty="0"/>
              <a:t>  </a:t>
            </a:r>
            <a:endParaRPr lang="ar-SA" sz="8800" b="1" dirty="0"/>
          </a:p>
        </p:txBody>
      </p:sp>
      <p:sp>
        <p:nvSpPr>
          <p:cNvPr id="4" name="مستطيل 3"/>
          <p:cNvSpPr/>
          <p:nvPr/>
        </p:nvSpPr>
        <p:spPr>
          <a:xfrm>
            <a:off x="1187624" y="376597"/>
            <a:ext cx="3369688" cy="103796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</a:rPr>
              <a:t>Flapping flag</a:t>
            </a:r>
            <a:endParaRPr lang="ar-SA" sz="4000" b="1" dirty="0">
              <a:solidFill>
                <a:schemeClr val="tx1"/>
              </a:solidFill>
            </a:endParaRPr>
          </a:p>
        </p:txBody>
      </p:sp>
      <p:sp>
        <p:nvSpPr>
          <p:cNvPr id="3" name="مستطيل 2"/>
          <p:cNvSpPr/>
          <p:nvPr/>
        </p:nvSpPr>
        <p:spPr>
          <a:xfrm>
            <a:off x="1763688" y="1414566"/>
            <a:ext cx="2088232" cy="64628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600" b="1" dirty="0">
                <a:solidFill>
                  <a:schemeClr val="tx1"/>
                </a:solidFill>
              </a:rPr>
              <a:t>راية ترفرف</a:t>
            </a:r>
          </a:p>
        </p:txBody>
      </p:sp>
      <p:sp>
        <p:nvSpPr>
          <p:cNvPr id="6" name="مستطيل 5"/>
          <p:cNvSpPr/>
          <p:nvPr/>
        </p:nvSpPr>
        <p:spPr>
          <a:xfrm>
            <a:off x="1763688" y="5160848"/>
            <a:ext cx="5040560" cy="93244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4000" b="1" dirty="0">
                <a:solidFill>
                  <a:schemeClr val="tx1"/>
                </a:solidFill>
              </a:rPr>
              <a:t>شوف العلم اللي يرفرف هناك</a:t>
            </a:r>
            <a:endParaRPr lang="ar-SA" sz="4000" b="1" dirty="0">
              <a:solidFill>
                <a:srgbClr val="00B0F0"/>
              </a:solidFill>
            </a:endParaRPr>
          </a:p>
        </p:txBody>
      </p:sp>
      <p:sp>
        <p:nvSpPr>
          <p:cNvPr id="7" name="مستطيل 6"/>
          <p:cNvSpPr/>
          <p:nvPr/>
        </p:nvSpPr>
        <p:spPr>
          <a:xfrm>
            <a:off x="1046432" y="4008721"/>
            <a:ext cx="7630024" cy="115212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</a:rPr>
              <a:t>Look at the </a:t>
            </a:r>
            <a:r>
              <a:rPr lang="en-US" sz="4000" b="1" dirty="0">
                <a:solidFill>
                  <a:srgbClr val="00B0F0"/>
                </a:solidFill>
              </a:rPr>
              <a:t>flapping flag </a:t>
            </a:r>
            <a:r>
              <a:rPr lang="en-US" sz="4000" b="1" dirty="0">
                <a:solidFill>
                  <a:schemeClr val="tx1"/>
                </a:solidFill>
              </a:rPr>
              <a:t>over there</a:t>
            </a:r>
            <a:endParaRPr lang="ar-SA" sz="4000" b="1" dirty="0">
              <a:solidFill>
                <a:srgbClr val="00B0F0"/>
              </a:solidFill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42" b="5668"/>
          <a:stretch/>
        </p:blipFill>
        <p:spPr bwMode="auto">
          <a:xfrm>
            <a:off x="6054244" y="666144"/>
            <a:ext cx="2245057" cy="22588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17727181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8800" b="1" dirty="0"/>
              <a:t>  </a:t>
            </a:r>
            <a:endParaRPr lang="ar-SA" sz="8800" b="1" dirty="0"/>
          </a:p>
        </p:txBody>
      </p:sp>
      <p:sp>
        <p:nvSpPr>
          <p:cNvPr id="4" name="مستطيل 3"/>
          <p:cNvSpPr/>
          <p:nvPr/>
        </p:nvSpPr>
        <p:spPr>
          <a:xfrm>
            <a:off x="1187624" y="376597"/>
            <a:ext cx="2520280" cy="103796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</a:rPr>
              <a:t>The gulf</a:t>
            </a:r>
            <a:endParaRPr lang="ar-SA" sz="4000" b="1" dirty="0">
              <a:solidFill>
                <a:schemeClr val="tx1"/>
              </a:solidFill>
            </a:endParaRPr>
          </a:p>
        </p:txBody>
      </p:sp>
      <p:sp>
        <p:nvSpPr>
          <p:cNvPr id="3" name="مستطيل 2"/>
          <p:cNvSpPr/>
          <p:nvPr/>
        </p:nvSpPr>
        <p:spPr>
          <a:xfrm>
            <a:off x="1763688" y="1414566"/>
            <a:ext cx="1296144" cy="64628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600" b="1" dirty="0">
                <a:solidFill>
                  <a:schemeClr val="tx1"/>
                </a:solidFill>
              </a:rPr>
              <a:t>الخليج</a:t>
            </a:r>
          </a:p>
        </p:txBody>
      </p:sp>
      <p:sp>
        <p:nvSpPr>
          <p:cNvPr id="6" name="مستطيل 5"/>
          <p:cNvSpPr/>
          <p:nvPr/>
        </p:nvSpPr>
        <p:spPr>
          <a:xfrm>
            <a:off x="1763688" y="5160848"/>
            <a:ext cx="5040560" cy="93244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4000" b="1" dirty="0">
                <a:solidFill>
                  <a:schemeClr val="tx1"/>
                </a:solidFill>
              </a:rPr>
              <a:t>يتكون الخليج من ستة بلدان</a:t>
            </a:r>
          </a:p>
        </p:txBody>
      </p:sp>
      <p:sp>
        <p:nvSpPr>
          <p:cNvPr id="7" name="مستطيل 6"/>
          <p:cNvSpPr/>
          <p:nvPr/>
        </p:nvSpPr>
        <p:spPr>
          <a:xfrm>
            <a:off x="1046432" y="4008721"/>
            <a:ext cx="7630024" cy="115212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</a:rPr>
              <a:t>The </a:t>
            </a:r>
            <a:r>
              <a:rPr lang="en-US" sz="4000" b="1" dirty="0">
                <a:solidFill>
                  <a:srgbClr val="00B0F0"/>
                </a:solidFill>
              </a:rPr>
              <a:t>gulf</a:t>
            </a:r>
            <a:r>
              <a:rPr lang="en-US" sz="4000" b="1" dirty="0">
                <a:solidFill>
                  <a:schemeClr val="tx1"/>
                </a:solidFill>
              </a:rPr>
              <a:t> contains of six countries</a:t>
            </a:r>
            <a:endParaRPr lang="ar-SA" sz="4000" b="1" dirty="0">
              <a:solidFill>
                <a:schemeClr val="tx1"/>
              </a:solidFill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844"/>
          <a:stretch/>
        </p:blipFill>
        <p:spPr bwMode="auto">
          <a:xfrm>
            <a:off x="5004048" y="850538"/>
            <a:ext cx="3093627" cy="213107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70104934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8800" b="1" dirty="0"/>
              <a:t>  </a:t>
            </a:r>
            <a:endParaRPr lang="ar-SA" sz="8800" b="1" dirty="0"/>
          </a:p>
        </p:txBody>
      </p:sp>
      <p:sp>
        <p:nvSpPr>
          <p:cNvPr id="4" name="مستطيل 3"/>
          <p:cNvSpPr/>
          <p:nvPr/>
        </p:nvSpPr>
        <p:spPr>
          <a:xfrm>
            <a:off x="1187624" y="376597"/>
            <a:ext cx="2520280" cy="103796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4000" b="1" dirty="0">
                <a:solidFill>
                  <a:srgbClr val="00B0F0"/>
                </a:solidFill>
              </a:rPr>
              <a:t>Home</a:t>
            </a:r>
            <a:endParaRPr lang="ar-SA" sz="4000" b="1" dirty="0">
              <a:solidFill>
                <a:srgbClr val="00B0F0"/>
              </a:solidFill>
            </a:endParaRPr>
          </a:p>
        </p:txBody>
      </p:sp>
      <p:sp>
        <p:nvSpPr>
          <p:cNvPr id="3" name="مستطيل 2"/>
          <p:cNvSpPr/>
          <p:nvPr/>
        </p:nvSpPr>
        <p:spPr>
          <a:xfrm>
            <a:off x="1763688" y="1414566"/>
            <a:ext cx="6696744" cy="12943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600" b="1" dirty="0">
                <a:solidFill>
                  <a:schemeClr val="tx1"/>
                </a:solidFill>
              </a:rPr>
              <a:t>كلنا نعرف أنها تعني (البيت) لكن كذلك تأتي بمعنى </a:t>
            </a:r>
            <a:r>
              <a:rPr lang="ar-SA" sz="3600" b="1" dirty="0">
                <a:solidFill>
                  <a:srgbClr val="00B0F0"/>
                </a:solidFill>
              </a:rPr>
              <a:t>الوطن</a:t>
            </a:r>
            <a:r>
              <a:rPr lang="ar-SA" sz="3600" b="1" dirty="0">
                <a:solidFill>
                  <a:schemeClr val="tx1"/>
                </a:solidFill>
              </a:rPr>
              <a:t>!</a:t>
            </a:r>
          </a:p>
        </p:txBody>
      </p:sp>
      <p:sp>
        <p:nvSpPr>
          <p:cNvPr id="7" name="مستطيل 6"/>
          <p:cNvSpPr/>
          <p:nvPr/>
        </p:nvSpPr>
        <p:spPr>
          <a:xfrm>
            <a:off x="395536" y="4797152"/>
            <a:ext cx="8280920" cy="115212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4000" b="1" dirty="0">
                <a:solidFill>
                  <a:schemeClr val="tx1"/>
                </a:solidFill>
              </a:rPr>
              <a:t>تعالوا نشوف كيف نشتق منها عدة مفردات جميلة</a:t>
            </a:r>
          </a:p>
        </p:txBody>
      </p:sp>
      <p:sp>
        <p:nvSpPr>
          <p:cNvPr id="5" name="سهم دائري 4"/>
          <p:cNvSpPr/>
          <p:nvPr/>
        </p:nvSpPr>
        <p:spPr>
          <a:xfrm>
            <a:off x="2930668" y="5846264"/>
            <a:ext cx="1425308" cy="1471167"/>
          </a:xfrm>
          <a:prstGeom prst="circular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5114408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8800" b="1" dirty="0"/>
              <a:t>  </a:t>
            </a:r>
            <a:endParaRPr lang="ar-SA" sz="8800" b="1" dirty="0"/>
          </a:p>
        </p:txBody>
      </p:sp>
      <p:sp>
        <p:nvSpPr>
          <p:cNvPr id="4" name="مستطيل 3"/>
          <p:cNvSpPr/>
          <p:nvPr/>
        </p:nvSpPr>
        <p:spPr>
          <a:xfrm>
            <a:off x="1187624" y="376597"/>
            <a:ext cx="2520280" cy="103796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4000" b="1" dirty="0">
                <a:solidFill>
                  <a:srgbClr val="00B0F0"/>
                </a:solidFill>
              </a:rPr>
              <a:t>Home</a:t>
            </a:r>
            <a:r>
              <a:rPr lang="en-US" sz="4000" b="1" dirty="0">
                <a:solidFill>
                  <a:srgbClr val="FF0000"/>
                </a:solidFill>
              </a:rPr>
              <a:t>less</a:t>
            </a:r>
            <a:endParaRPr lang="ar-SA" sz="4000" b="1" dirty="0">
              <a:solidFill>
                <a:srgbClr val="FF0000"/>
              </a:solidFill>
            </a:endParaRPr>
          </a:p>
        </p:txBody>
      </p:sp>
      <p:sp>
        <p:nvSpPr>
          <p:cNvPr id="8" name="مستطيل 7"/>
          <p:cNvSpPr/>
          <p:nvPr/>
        </p:nvSpPr>
        <p:spPr>
          <a:xfrm>
            <a:off x="3203848" y="1429877"/>
            <a:ext cx="4536504" cy="20144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4000" b="1" dirty="0">
                <a:solidFill>
                  <a:schemeClr val="tx1"/>
                </a:solidFill>
              </a:rPr>
              <a:t>بمجرد إضافة المقطع</a:t>
            </a:r>
          </a:p>
          <a:p>
            <a:pPr algn="ctr"/>
            <a:r>
              <a:rPr lang="en-US" sz="4000" b="1" dirty="0">
                <a:solidFill>
                  <a:schemeClr val="tx1"/>
                </a:solidFill>
              </a:rPr>
              <a:t>(</a:t>
            </a:r>
            <a:r>
              <a:rPr lang="en-US" sz="4000" b="1" dirty="0">
                <a:solidFill>
                  <a:srgbClr val="FF0000"/>
                </a:solidFill>
              </a:rPr>
              <a:t>less</a:t>
            </a:r>
            <a:r>
              <a:rPr lang="en-US" sz="4000" b="1" dirty="0">
                <a:solidFill>
                  <a:schemeClr val="tx1"/>
                </a:solidFill>
              </a:rPr>
              <a:t>)</a:t>
            </a:r>
          </a:p>
          <a:p>
            <a:pPr algn="ctr"/>
            <a:r>
              <a:rPr lang="ar-SA" sz="4000" b="1" dirty="0">
                <a:solidFill>
                  <a:schemeClr val="tx1"/>
                </a:solidFill>
              </a:rPr>
              <a:t>تنفي وجود المعنى</a:t>
            </a:r>
          </a:p>
        </p:txBody>
      </p:sp>
      <p:sp>
        <p:nvSpPr>
          <p:cNvPr id="6" name="سهم للأسفل 5"/>
          <p:cNvSpPr/>
          <p:nvPr/>
        </p:nvSpPr>
        <p:spPr>
          <a:xfrm>
            <a:off x="1179334" y="3815577"/>
            <a:ext cx="484632" cy="978408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9" name="مستطيل 8"/>
          <p:cNvSpPr/>
          <p:nvPr/>
        </p:nvSpPr>
        <p:spPr>
          <a:xfrm>
            <a:off x="395536" y="5013176"/>
            <a:ext cx="2052228" cy="64807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4000" b="1" dirty="0">
                <a:solidFill>
                  <a:srgbClr val="FF0000"/>
                </a:solidFill>
              </a:rPr>
              <a:t>بلا </a:t>
            </a:r>
            <a:r>
              <a:rPr lang="ar-SA" sz="4000" b="1" dirty="0">
                <a:solidFill>
                  <a:srgbClr val="00B0F0"/>
                </a:solidFill>
              </a:rPr>
              <a:t>وطن</a:t>
            </a:r>
          </a:p>
        </p:txBody>
      </p:sp>
      <p:sp>
        <p:nvSpPr>
          <p:cNvPr id="10" name="مستطيل 9"/>
          <p:cNvSpPr/>
          <p:nvPr/>
        </p:nvSpPr>
        <p:spPr>
          <a:xfrm>
            <a:off x="395536" y="5877272"/>
            <a:ext cx="2052228" cy="60592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4000" b="1" dirty="0">
                <a:solidFill>
                  <a:schemeClr val="tx1"/>
                </a:solidFill>
              </a:rPr>
              <a:t>مشرّد </a:t>
            </a:r>
            <a:r>
              <a:rPr lang="ar-SA" sz="4000" b="1" dirty="0">
                <a:solidFill>
                  <a:schemeClr val="tx1"/>
                </a:solidFill>
                <a:sym typeface="Wingdings" pitchFamily="2" charset="2"/>
              </a:rPr>
              <a:t></a:t>
            </a:r>
            <a:endParaRPr lang="ar-SA" sz="4000" b="1" dirty="0">
              <a:solidFill>
                <a:schemeClr val="tx1"/>
              </a:solidFill>
            </a:endParaRP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6424" y="4037107"/>
            <a:ext cx="2143125" cy="214312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928738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8800" b="1" dirty="0"/>
              <a:t>  </a:t>
            </a:r>
            <a:endParaRPr lang="ar-SA" sz="8800" b="1" dirty="0"/>
          </a:p>
        </p:txBody>
      </p:sp>
      <p:sp>
        <p:nvSpPr>
          <p:cNvPr id="6" name="مستطيل 5"/>
          <p:cNvSpPr/>
          <p:nvPr/>
        </p:nvSpPr>
        <p:spPr>
          <a:xfrm>
            <a:off x="899592" y="908720"/>
            <a:ext cx="6949019" cy="108011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4800" b="1" dirty="0">
                <a:solidFill>
                  <a:schemeClr val="tx1"/>
                </a:solidFill>
              </a:rPr>
              <a:t>Introduce yourself please!</a:t>
            </a:r>
            <a:endParaRPr lang="ar-SA" sz="4800" b="1" dirty="0">
              <a:solidFill>
                <a:schemeClr val="tx1"/>
              </a:solidFill>
            </a:endParaRPr>
          </a:p>
        </p:txBody>
      </p:sp>
      <p:sp>
        <p:nvSpPr>
          <p:cNvPr id="18" name="مستطيل 17"/>
          <p:cNvSpPr/>
          <p:nvPr/>
        </p:nvSpPr>
        <p:spPr>
          <a:xfrm>
            <a:off x="3347863" y="2268805"/>
            <a:ext cx="3259247" cy="93610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4800" b="1" dirty="0">
                <a:solidFill>
                  <a:schemeClr val="tx1"/>
                </a:solidFill>
              </a:rPr>
              <a:t>عرّف بنفسك ..</a:t>
            </a:r>
          </a:p>
        </p:txBody>
      </p:sp>
      <p:pic>
        <p:nvPicPr>
          <p:cNvPr id="3" name="صورة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230" b="5645"/>
          <a:stretch/>
        </p:blipFill>
        <p:spPr>
          <a:xfrm>
            <a:off x="1403648" y="3645024"/>
            <a:ext cx="4203271" cy="263684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964302990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8800" b="1" dirty="0"/>
              <a:t>  </a:t>
            </a:r>
            <a:endParaRPr lang="ar-SA" sz="8800" b="1" dirty="0"/>
          </a:p>
        </p:txBody>
      </p:sp>
      <p:sp>
        <p:nvSpPr>
          <p:cNvPr id="4" name="مستطيل 3"/>
          <p:cNvSpPr/>
          <p:nvPr/>
        </p:nvSpPr>
        <p:spPr>
          <a:xfrm>
            <a:off x="1187624" y="376597"/>
            <a:ext cx="3168352" cy="10532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4000" b="1" dirty="0">
                <a:solidFill>
                  <a:srgbClr val="00B0F0"/>
                </a:solidFill>
              </a:rPr>
              <a:t>Home</a:t>
            </a:r>
            <a:r>
              <a:rPr lang="en-US" sz="4000" b="1" dirty="0">
                <a:solidFill>
                  <a:srgbClr val="FF0000"/>
                </a:solidFill>
              </a:rPr>
              <a:t>less</a:t>
            </a:r>
            <a:r>
              <a:rPr lang="en-US" sz="4000" b="1" dirty="0">
                <a:solidFill>
                  <a:srgbClr val="92D050"/>
                </a:solidFill>
              </a:rPr>
              <a:t>ness</a:t>
            </a:r>
            <a:endParaRPr lang="ar-SA" sz="4000" b="1" dirty="0">
              <a:solidFill>
                <a:srgbClr val="92D050"/>
              </a:solidFill>
            </a:endParaRPr>
          </a:p>
        </p:txBody>
      </p:sp>
      <p:sp>
        <p:nvSpPr>
          <p:cNvPr id="8" name="مستطيل 7"/>
          <p:cNvSpPr/>
          <p:nvPr/>
        </p:nvSpPr>
        <p:spPr>
          <a:xfrm>
            <a:off x="3203848" y="1429876"/>
            <a:ext cx="5400600" cy="228715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4000" b="1" dirty="0">
                <a:solidFill>
                  <a:schemeClr val="tx1"/>
                </a:solidFill>
              </a:rPr>
              <a:t>بمجرد إضافة المقطع</a:t>
            </a:r>
          </a:p>
          <a:p>
            <a:pPr algn="ctr"/>
            <a:r>
              <a:rPr lang="en-US" sz="4000" b="1" dirty="0">
                <a:solidFill>
                  <a:schemeClr val="tx1"/>
                </a:solidFill>
              </a:rPr>
              <a:t>(</a:t>
            </a:r>
            <a:r>
              <a:rPr lang="en-US" sz="4000" b="1" dirty="0">
                <a:solidFill>
                  <a:srgbClr val="92D050"/>
                </a:solidFill>
              </a:rPr>
              <a:t>ness</a:t>
            </a:r>
            <a:r>
              <a:rPr lang="en-US" sz="4000" b="1" dirty="0">
                <a:solidFill>
                  <a:schemeClr val="tx1"/>
                </a:solidFill>
              </a:rPr>
              <a:t>)</a:t>
            </a:r>
          </a:p>
          <a:p>
            <a:pPr algn="ctr"/>
            <a:r>
              <a:rPr lang="ar-SA" sz="4000" b="1" dirty="0">
                <a:solidFill>
                  <a:schemeClr val="tx1"/>
                </a:solidFill>
              </a:rPr>
              <a:t>تعطينا اشتقاق الاسم من الكلمة</a:t>
            </a:r>
          </a:p>
        </p:txBody>
      </p:sp>
      <p:sp>
        <p:nvSpPr>
          <p:cNvPr id="6" name="سهم للأسفل 5"/>
          <p:cNvSpPr/>
          <p:nvPr/>
        </p:nvSpPr>
        <p:spPr>
          <a:xfrm>
            <a:off x="1156048" y="4304781"/>
            <a:ext cx="484632" cy="978408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9" name="مستطيل 8"/>
          <p:cNvSpPr/>
          <p:nvPr/>
        </p:nvSpPr>
        <p:spPr>
          <a:xfrm>
            <a:off x="395536" y="5445224"/>
            <a:ext cx="2052228" cy="103796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4000" b="1" dirty="0">
                <a:solidFill>
                  <a:schemeClr val="tx1"/>
                </a:solidFill>
              </a:rPr>
              <a:t>التــشرّد</a:t>
            </a:r>
          </a:p>
        </p:txBody>
      </p:sp>
    </p:spTree>
    <p:extLst>
      <p:ext uri="{BB962C8B-B14F-4D97-AF65-F5344CB8AC3E}">
        <p14:creationId xmlns:p14="http://schemas.microsoft.com/office/powerpoint/2010/main" val="1321298241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8800" b="1" dirty="0"/>
              <a:t>  </a:t>
            </a:r>
            <a:endParaRPr lang="ar-SA" sz="8800" b="1" dirty="0"/>
          </a:p>
        </p:txBody>
      </p:sp>
      <p:sp>
        <p:nvSpPr>
          <p:cNvPr id="4" name="مستطيل 3"/>
          <p:cNvSpPr/>
          <p:nvPr/>
        </p:nvSpPr>
        <p:spPr>
          <a:xfrm>
            <a:off x="1187624" y="376597"/>
            <a:ext cx="3168352" cy="10532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4000" b="1" dirty="0">
                <a:solidFill>
                  <a:srgbClr val="00B0F0"/>
                </a:solidFill>
              </a:rPr>
              <a:t>Homesick</a:t>
            </a:r>
            <a:r>
              <a:rPr lang="en-US" sz="4000" b="1" dirty="0">
                <a:solidFill>
                  <a:srgbClr val="92D050"/>
                </a:solidFill>
              </a:rPr>
              <a:t>ness</a:t>
            </a:r>
            <a:endParaRPr lang="ar-SA" sz="4000" b="1" dirty="0">
              <a:solidFill>
                <a:srgbClr val="92D050"/>
              </a:solidFill>
            </a:endParaRPr>
          </a:p>
        </p:txBody>
      </p:sp>
      <p:sp>
        <p:nvSpPr>
          <p:cNvPr id="8" name="مستطيل 7"/>
          <p:cNvSpPr/>
          <p:nvPr/>
        </p:nvSpPr>
        <p:spPr>
          <a:xfrm>
            <a:off x="3203848" y="1429876"/>
            <a:ext cx="5400600" cy="228715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4000" b="1" dirty="0">
                <a:solidFill>
                  <a:schemeClr val="tx1"/>
                </a:solidFill>
              </a:rPr>
              <a:t>بمجرد إضافة المقطع</a:t>
            </a:r>
          </a:p>
          <a:p>
            <a:pPr algn="ctr"/>
            <a:r>
              <a:rPr lang="en-US" sz="4000" b="1" dirty="0">
                <a:solidFill>
                  <a:schemeClr val="tx1"/>
                </a:solidFill>
              </a:rPr>
              <a:t>(</a:t>
            </a:r>
            <a:r>
              <a:rPr lang="en-US" sz="4000" b="1" dirty="0">
                <a:solidFill>
                  <a:srgbClr val="92D050"/>
                </a:solidFill>
              </a:rPr>
              <a:t>ness</a:t>
            </a:r>
            <a:r>
              <a:rPr lang="en-US" sz="4000" b="1" dirty="0">
                <a:solidFill>
                  <a:schemeClr val="tx1"/>
                </a:solidFill>
              </a:rPr>
              <a:t>)</a:t>
            </a:r>
          </a:p>
          <a:p>
            <a:pPr algn="ctr"/>
            <a:r>
              <a:rPr lang="ar-SA" sz="4000" b="1" dirty="0">
                <a:solidFill>
                  <a:schemeClr val="tx1"/>
                </a:solidFill>
              </a:rPr>
              <a:t>تعطينا اشتقاق الاسم من الكلمة</a:t>
            </a:r>
          </a:p>
        </p:txBody>
      </p:sp>
      <p:sp>
        <p:nvSpPr>
          <p:cNvPr id="6" name="سهم للأسفل 5"/>
          <p:cNvSpPr/>
          <p:nvPr/>
        </p:nvSpPr>
        <p:spPr>
          <a:xfrm>
            <a:off x="1156048" y="4304781"/>
            <a:ext cx="484632" cy="978408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9" name="مستطيل 8"/>
          <p:cNvSpPr/>
          <p:nvPr/>
        </p:nvSpPr>
        <p:spPr>
          <a:xfrm>
            <a:off x="179512" y="5445224"/>
            <a:ext cx="3024336" cy="103796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4000" b="1" dirty="0">
                <a:solidFill>
                  <a:schemeClr val="tx1"/>
                </a:solidFill>
              </a:rPr>
              <a:t>الحنين إلى الوطن</a:t>
            </a: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84"/>
          <a:stretch/>
        </p:blipFill>
        <p:spPr bwMode="auto">
          <a:xfrm>
            <a:off x="5220072" y="4313374"/>
            <a:ext cx="2952328" cy="205031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37075240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solidFill>
            <a:schemeClr val="accent6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pPr algn="l"/>
            <a:r>
              <a:rPr lang="en-US" sz="4000" b="1" dirty="0"/>
              <a:t>                       </a:t>
            </a:r>
            <a:endParaRPr lang="ar-SA" sz="4000" b="1" dirty="0"/>
          </a:p>
        </p:txBody>
      </p:sp>
      <p:sp>
        <p:nvSpPr>
          <p:cNvPr id="5" name="مستطيل 4"/>
          <p:cNvSpPr/>
          <p:nvPr/>
        </p:nvSpPr>
        <p:spPr>
          <a:xfrm>
            <a:off x="971600" y="1935235"/>
            <a:ext cx="7416824" cy="46805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</a:rPr>
              <a:t>Look at the flapping flag!</a:t>
            </a:r>
          </a:p>
          <a:p>
            <a:pPr algn="ctr"/>
            <a:endParaRPr lang="en-US" sz="3200" b="1" dirty="0">
              <a:solidFill>
                <a:schemeClr val="tx1"/>
              </a:solidFill>
            </a:endParaRPr>
          </a:p>
          <a:p>
            <a:pPr algn="ctr"/>
            <a:r>
              <a:rPr lang="en-US" sz="3200" b="1" dirty="0">
                <a:solidFill>
                  <a:schemeClr val="tx1"/>
                </a:solidFill>
              </a:rPr>
              <a:t>Well, I would like to talk about my country Saudi Arabia which its capital is Al-Riyadh.</a:t>
            </a:r>
          </a:p>
          <a:p>
            <a:pPr algn="ctr"/>
            <a:r>
              <a:rPr lang="en-US" sz="3200" b="1" dirty="0">
                <a:solidFill>
                  <a:schemeClr val="tx1"/>
                </a:solidFill>
              </a:rPr>
              <a:t>It is located in Asia.</a:t>
            </a:r>
          </a:p>
          <a:p>
            <a:pPr algn="ctr"/>
            <a:r>
              <a:rPr lang="en-US" sz="3200" b="1" dirty="0">
                <a:solidFill>
                  <a:schemeClr val="tx1"/>
                </a:solidFill>
              </a:rPr>
              <a:t>It is one of the largest countries around the world.</a:t>
            </a:r>
          </a:p>
          <a:p>
            <a:pPr algn="ctr"/>
            <a:r>
              <a:rPr lang="en-US" sz="3200" b="1" dirty="0">
                <a:solidFill>
                  <a:schemeClr val="tx1"/>
                </a:solidFill>
              </a:rPr>
              <a:t>I really love my country.</a:t>
            </a:r>
          </a:p>
        </p:txBody>
      </p:sp>
      <p:sp>
        <p:nvSpPr>
          <p:cNvPr id="6" name="مستطيل 5"/>
          <p:cNvSpPr/>
          <p:nvPr/>
        </p:nvSpPr>
        <p:spPr>
          <a:xfrm>
            <a:off x="3239852" y="260648"/>
            <a:ext cx="2880320" cy="9603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4400" b="1" dirty="0">
                <a:solidFill>
                  <a:schemeClr val="tx1"/>
                </a:solidFill>
              </a:rPr>
              <a:t>عبّر الآن واقرأ</a:t>
            </a:r>
          </a:p>
        </p:txBody>
      </p:sp>
    </p:spTree>
    <p:extLst>
      <p:ext uri="{BB962C8B-B14F-4D97-AF65-F5344CB8AC3E}">
        <p14:creationId xmlns:p14="http://schemas.microsoft.com/office/powerpoint/2010/main" val="1855112791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8800" b="1" dirty="0"/>
              <a:t>   </a:t>
            </a:r>
            <a:endParaRPr lang="ar-SA" sz="8800" b="1" dirty="0"/>
          </a:p>
        </p:txBody>
      </p:sp>
      <p:graphicFrame>
        <p:nvGraphicFramePr>
          <p:cNvPr id="5" name="جدول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3575237"/>
              </p:ext>
            </p:extLst>
          </p:nvPr>
        </p:nvGraphicFramePr>
        <p:xfrm>
          <a:off x="3246" y="1988840"/>
          <a:ext cx="9144000" cy="4392485"/>
        </p:xfrm>
        <a:graphic>
          <a:graphicData uri="http://schemas.openxmlformats.org/drawingml/2006/table">
            <a:tbl>
              <a:tblPr rtl="1" firstRow="1" bandRow="1">
                <a:tableStyleId>{5C22544A-7EE6-4342-B048-85BDC9FD1C3A}</a:tableStyleId>
              </a:tblPr>
              <a:tblGrid>
                <a:gridCol w="31383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576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78497">
                <a:tc>
                  <a:txBody>
                    <a:bodyPr/>
                    <a:lstStyle/>
                    <a:p>
                      <a:pPr algn="ctr" rtl="1"/>
                      <a:r>
                        <a:rPr lang="ar-SA" sz="2400" b="1" dirty="0">
                          <a:solidFill>
                            <a:schemeClr val="tx1"/>
                          </a:solidFill>
                        </a:rPr>
                        <a:t>كيف تعبّر</a:t>
                      </a:r>
                      <a:r>
                        <a:rPr lang="ar-SA" sz="2400" b="1" baseline="0" dirty="0">
                          <a:solidFill>
                            <a:schemeClr val="tx1"/>
                          </a:solidFill>
                        </a:rPr>
                        <a:t> عن نفسك</a:t>
                      </a:r>
                      <a:endParaRPr lang="ar-SA" sz="2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SA" sz="2400" b="1" dirty="0">
                          <a:solidFill>
                            <a:schemeClr val="tx1"/>
                          </a:solidFill>
                        </a:rPr>
                        <a:t>كيف</a:t>
                      </a:r>
                      <a:r>
                        <a:rPr lang="ar-SA" sz="2400" b="1" baseline="0" dirty="0">
                          <a:solidFill>
                            <a:schemeClr val="tx1"/>
                          </a:solidFill>
                        </a:rPr>
                        <a:t> تصف المظهر الخارجي</a:t>
                      </a:r>
                      <a:endParaRPr lang="ar-SA" sz="2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SA" sz="2400" b="1" dirty="0">
                          <a:solidFill>
                            <a:schemeClr val="tx1"/>
                          </a:solidFill>
                        </a:rPr>
                        <a:t>كيف تعبّر عن انزعاجك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78497">
                <a:tc>
                  <a:txBody>
                    <a:bodyPr/>
                    <a:lstStyle/>
                    <a:p>
                      <a:pPr algn="ctr" rtl="1"/>
                      <a:r>
                        <a:rPr lang="ar-SA" sz="2400" b="1" dirty="0"/>
                        <a:t>كيف تعبّر عن عائلتك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SA" sz="2400" b="1" dirty="0"/>
                        <a:t>كيف تعبّر عن دينك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SA" sz="2400" b="1" dirty="0"/>
                        <a:t>كيف تعبّر عن اعتذارك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78497">
                <a:tc>
                  <a:txBody>
                    <a:bodyPr/>
                    <a:lstStyle/>
                    <a:p>
                      <a:pPr algn="ctr" rtl="1"/>
                      <a:r>
                        <a:rPr lang="ar-SA" sz="2400" b="1" dirty="0"/>
                        <a:t>كيف تعبّر عن يومك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SA" sz="2400" b="1" dirty="0">
                          <a:solidFill>
                            <a:schemeClr val="tx1"/>
                          </a:solidFill>
                        </a:rPr>
                        <a:t>كيف تعبّر عن وطنك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SA" sz="2400" b="1" dirty="0"/>
                        <a:t>كيف تطلب</a:t>
                      </a:r>
                      <a:r>
                        <a:rPr lang="ar-SA" sz="2400" b="1" baseline="0" dirty="0"/>
                        <a:t> المساعدة</a:t>
                      </a:r>
                      <a:endParaRPr lang="ar-SA" sz="2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78497">
                <a:tc>
                  <a:txBody>
                    <a:bodyPr/>
                    <a:lstStyle/>
                    <a:p>
                      <a:pPr algn="r" rtl="1"/>
                      <a:r>
                        <a:rPr lang="ar-SA" sz="2400" b="1" dirty="0"/>
                        <a:t>كيف تعبّر عن عملك / دراستك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SA" sz="2400" b="1" dirty="0">
                          <a:solidFill>
                            <a:schemeClr val="bg1"/>
                          </a:solidFill>
                        </a:rPr>
                        <a:t>كيف تصف موقع مكان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SA" sz="2400" b="1" dirty="0"/>
                        <a:t>كيف تجتاز المقابلة الشخصية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78497">
                <a:tc>
                  <a:txBody>
                    <a:bodyPr/>
                    <a:lstStyle/>
                    <a:p>
                      <a:pPr algn="ctr" rtl="1"/>
                      <a:r>
                        <a:rPr lang="ar-SA" sz="2400" b="1" dirty="0"/>
                        <a:t>كيف تعبّر عن هواياتك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SA" sz="2400" b="1" dirty="0"/>
                        <a:t>كيف تعبّر عن حُبك لشخص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SA" sz="2400" b="1" dirty="0"/>
                        <a:t>كيف تعبّر عن تفاصيل السفر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55124355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8800" b="1" dirty="0"/>
              <a:t>  </a:t>
            </a:r>
            <a:endParaRPr lang="ar-SA" sz="8800" b="1" dirty="0"/>
          </a:p>
        </p:txBody>
      </p:sp>
      <p:sp>
        <p:nvSpPr>
          <p:cNvPr id="4" name="مستطيل 3"/>
          <p:cNvSpPr/>
          <p:nvPr/>
        </p:nvSpPr>
        <p:spPr>
          <a:xfrm>
            <a:off x="3131840" y="548680"/>
            <a:ext cx="5760640" cy="117908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4000" b="1" dirty="0">
                <a:solidFill>
                  <a:schemeClr val="tx1"/>
                </a:solidFill>
              </a:rPr>
              <a:t>كيف تصف موقع مكان لشخص ؟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54" t="8314" r="9090" b="32558"/>
          <a:stretch/>
        </p:blipFill>
        <p:spPr bwMode="auto">
          <a:xfrm>
            <a:off x="3491880" y="1988840"/>
            <a:ext cx="3895112" cy="270493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مستطيل 2"/>
          <p:cNvSpPr/>
          <p:nvPr/>
        </p:nvSpPr>
        <p:spPr>
          <a:xfrm>
            <a:off x="179512" y="5636096"/>
            <a:ext cx="4392488" cy="110527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2400" b="1" dirty="0">
                <a:solidFill>
                  <a:schemeClr val="tx1"/>
                </a:solidFill>
              </a:rPr>
              <a:t>من نفَّسَ عن مؤمنٍ كُربةً من كُرَبِ الدنيا، نفَّسَ اللهُ عنه كُربةً من كُرَبِ يومِ القيامة</a:t>
            </a:r>
          </a:p>
        </p:txBody>
      </p:sp>
    </p:spTree>
    <p:extLst>
      <p:ext uri="{BB962C8B-B14F-4D97-AF65-F5344CB8AC3E}">
        <p14:creationId xmlns:p14="http://schemas.microsoft.com/office/powerpoint/2010/main" val="2675227290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>
          <a:xfrm>
            <a:off x="0" y="-27384"/>
            <a:ext cx="9144000" cy="6858000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8800" b="1" dirty="0"/>
              <a:t>  </a:t>
            </a:r>
            <a:endParaRPr lang="ar-SA" sz="8800" b="1" dirty="0"/>
          </a:p>
        </p:txBody>
      </p:sp>
      <p:sp>
        <p:nvSpPr>
          <p:cNvPr id="4" name="مستطيل 3"/>
          <p:cNvSpPr/>
          <p:nvPr/>
        </p:nvSpPr>
        <p:spPr>
          <a:xfrm>
            <a:off x="1331640" y="250004"/>
            <a:ext cx="5544616" cy="125109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4000" b="1" dirty="0">
                <a:solidFill>
                  <a:schemeClr val="tx1"/>
                </a:solidFill>
              </a:rPr>
              <a:t>كيف تسأل عن موقع أي مكان ؟</a:t>
            </a:r>
          </a:p>
        </p:txBody>
      </p:sp>
      <p:sp>
        <p:nvSpPr>
          <p:cNvPr id="3" name="سهم للأسفل 2"/>
          <p:cNvSpPr/>
          <p:nvPr/>
        </p:nvSpPr>
        <p:spPr>
          <a:xfrm>
            <a:off x="1907704" y="1501095"/>
            <a:ext cx="484632" cy="978408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5" name="مستطيل 4"/>
          <p:cNvSpPr/>
          <p:nvPr/>
        </p:nvSpPr>
        <p:spPr>
          <a:xfrm>
            <a:off x="1691680" y="4421088"/>
            <a:ext cx="5532140" cy="100811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</a:rPr>
              <a:t>Where can I find the </a:t>
            </a:r>
            <a:r>
              <a:rPr lang="en-US" sz="3600" b="1" dirty="0">
                <a:solidFill>
                  <a:srgbClr val="00B0F0"/>
                </a:solidFill>
              </a:rPr>
              <a:t>bank</a:t>
            </a:r>
            <a:r>
              <a:rPr lang="en-US" sz="3600" b="1" dirty="0">
                <a:solidFill>
                  <a:schemeClr val="tx1"/>
                </a:solidFill>
              </a:rPr>
              <a:t> ?</a:t>
            </a:r>
            <a:endParaRPr lang="ar-SA" sz="3600" b="1" dirty="0">
              <a:solidFill>
                <a:schemeClr val="tx1"/>
              </a:solidFill>
            </a:endParaRPr>
          </a:p>
        </p:txBody>
      </p:sp>
      <p:sp>
        <p:nvSpPr>
          <p:cNvPr id="7" name="مستطيل 6"/>
          <p:cNvSpPr/>
          <p:nvPr/>
        </p:nvSpPr>
        <p:spPr>
          <a:xfrm>
            <a:off x="976358" y="5445224"/>
            <a:ext cx="5532140" cy="100811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600" b="1" dirty="0">
                <a:solidFill>
                  <a:schemeClr val="tx1"/>
                </a:solidFill>
              </a:rPr>
              <a:t>أين يمكنني أن أجد ال</a:t>
            </a:r>
            <a:r>
              <a:rPr lang="ar-SA" sz="3600" b="1" dirty="0">
                <a:solidFill>
                  <a:srgbClr val="00B0F0"/>
                </a:solidFill>
              </a:rPr>
              <a:t>بنك</a:t>
            </a:r>
            <a:r>
              <a:rPr lang="ar-SA" sz="3600" b="1" dirty="0">
                <a:solidFill>
                  <a:schemeClr val="tx1"/>
                </a:solidFill>
              </a:rPr>
              <a:t> «مثلاً»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4" y="1764272"/>
            <a:ext cx="2303965" cy="219377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32477889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8800" b="1" dirty="0"/>
              <a:t>  </a:t>
            </a:r>
            <a:endParaRPr lang="ar-SA" sz="8800" b="1" dirty="0"/>
          </a:p>
        </p:txBody>
      </p:sp>
      <p:sp>
        <p:nvSpPr>
          <p:cNvPr id="4" name="مستطيل 3"/>
          <p:cNvSpPr/>
          <p:nvPr/>
        </p:nvSpPr>
        <p:spPr>
          <a:xfrm>
            <a:off x="1043608" y="1772816"/>
            <a:ext cx="3384376" cy="103506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</a:rPr>
              <a:t>Go straight</a:t>
            </a:r>
            <a:endParaRPr lang="ar-SA" sz="4000" b="1" dirty="0">
              <a:solidFill>
                <a:schemeClr val="tx1"/>
              </a:solidFill>
            </a:endParaRPr>
          </a:p>
        </p:txBody>
      </p:sp>
      <p:sp>
        <p:nvSpPr>
          <p:cNvPr id="8" name="مستطيل 7"/>
          <p:cNvSpPr/>
          <p:nvPr/>
        </p:nvSpPr>
        <p:spPr>
          <a:xfrm>
            <a:off x="467544" y="3377935"/>
            <a:ext cx="5472608" cy="11098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4000" b="1" dirty="0">
                <a:solidFill>
                  <a:schemeClr val="tx1"/>
                </a:solidFill>
              </a:rPr>
              <a:t>امشي سيدا (على نحو مستقيم)</a:t>
            </a:r>
          </a:p>
        </p:txBody>
      </p:sp>
      <p:sp>
        <p:nvSpPr>
          <p:cNvPr id="3" name="سهم لأعلى 2"/>
          <p:cNvSpPr/>
          <p:nvPr/>
        </p:nvSpPr>
        <p:spPr>
          <a:xfrm>
            <a:off x="7503479" y="4077072"/>
            <a:ext cx="772664" cy="1533321"/>
          </a:xfrm>
          <a:prstGeom prst="upArrow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6" name="سهم لأعلى 5"/>
          <p:cNvSpPr/>
          <p:nvPr/>
        </p:nvSpPr>
        <p:spPr>
          <a:xfrm>
            <a:off x="7503479" y="2264275"/>
            <a:ext cx="772664" cy="1185232"/>
          </a:xfrm>
          <a:prstGeom prst="upArrow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5" name="زر إجراء: الصفحة الرئيسية 4">
            <a:hlinkClick r:id="" action="ppaction://hlinkshowjump?jump=firstslide" highlightClick="1"/>
          </p:cNvPr>
          <p:cNvSpPr/>
          <p:nvPr/>
        </p:nvSpPr>
        <p:spPr>
          <a:xfrm>
            <a:off x="7368603" y="578737"/>
            <a:ext cx="1042416" cy="1042416"/>
          </a:xfrm>
          <a:prstGeom prst="actionButtonHom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2387747253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8800" b="1" dirty="0"/>
              <a:t>  </a:t>
            </a:r>
            <a:endParaRPr lang="ar-SA" sz="8800" b="1" dirty="0"/>
          </a:p>
        </p:txBody>
      </p:sp>
      <p:sp>
        <p:nvSpPr>
          <p:cNvPr id="4" name="مستطيل 3"/>
          <p:cNvSpPr/>
          <p:nvPr/>
        </p:nvSpPr>
        <p:spPr>
          <a:xfrm>
            <a:off x="4716016" y="404664"/>
            <a:ext cx="2304256" cy="103506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</a:rPr>
              <a:t>Turn right</a:t>
            </a:r>
            <a:endParaRPr lang="ar-SA" sz="4000" b="1" dirty="0">
              <a:solidFill>
                <a:schemeClr val="tx1"/>
              </a:solidFill>
            </a:endParaRPr>
          </a:p>
        </p:txBody>
      </p:sp>
      <p:sp>
        <p:nvSpPr>
          <p:cNvPr id="8" name="مستطيل 7"/>
          <p:cNvSpPr/>
          <p:nvPr/>
        </p:nvSpPr>
        <p:spPr>
          <a:xfrm>
            <a:off x="4067944" y="1439731"/>
            <a:ext cx="1872208" cy="11098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4000" b="1" dirty="0">
                <a:solidFill>
                  <a:schemeClr val="tx1"/>
                </a:solidFill>
              </a:rPr>
              <a:t>لُف يمين</a:t>
            </a:r>
          </a:p>
        </p:txBody>
      </p:sp>
      <p:sp>
        <p:nvSpPr>
          <p:cNvPr id="7" name="مستطيل 6"/>
          <p:cNvSpPr/>
          <p:nvPr/>
        </p:nvSpPr>
        <p:spPr>
          <a:xfrm>
            <a:off x="5004048" y="4437112"/>
            <a:ext cx="2304256" cy="103506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</a:rPr>
              <a:t>Turn left</a:t>
            </a:r>
            <a:endParaRPr lang="ar-SA" sz="4000" b="1" dirty="0">
              <a:solidFill>
                <a:schemeClr val="tx1"/>
              </a:solidFill>
            </a:endParaRPr>
          </a:p>
        </p:txBody>
      </p:sp>
      <p:sp>
        <p:nvSpPr>
          <p:cNvPr id="9" name="مستطيل 8"/>
          <p:cNvSpPr/>
          <p:nvPr/>
        </p:nvSpPr>
        <p:spPr>
          <a:xfrm>
            <a:off x="4283968" y="5472179"/>
            <a:ext cx="1872208" cy="11098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4000" b="1" dirty="0">
                <a:solidFill>
                  <a:schemeClr val="tx1"/>
                </a:solidFill>
              </a:rPr>
              <a:t>لُف يسار</a:t>
            </a:r>
          </a:p>
        </p:txBody>
      </p:sp>
      <p:sp>
        <p:nvSpPr>
          <p:cNvPr id="5" name="سهم منحني 4"/>
          <p:cNvSpPr/>
          <p:nvPr/>
        </p:nvSpPr>
        <p:spPr>
          <a:xfrm>
            <a:off x="395536" y="644742"/>
            <a:ext cx="1296144" cy="1589978"/>
          </a:xfrm>
          <a:prstGeom prst="bentArrow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>
              <a:solidFill>
                <a:schemeClr val="tx1"/>
              </a:solidFill>
            </a:endParaRPr>
          </a:p>
        </p:txBody>
      </p:sp>
      <p:sp>
        <p:nvSpPr>
          <p:cNvPr id="10" name="سهم منحني 9"/>
          <p:cNvSpPr/>
          <p:nvPr/>
        </p:nvSpPr>
        <p:spPr>
          <a:xfrm flipH="1">
            <a:off x="1619672" y="4954645"/>
            <a:ext cx="1296144" cy="1589978"/>
          </a:xfrm>
          <a:prstGeom prst="bentArrow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>
              <a:solidFill>
                <a:schemeClr val="tx1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476672"/>
            <a:ext cx="1066800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4648198"/>
            <a:ext cx="1066800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69812528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8800" b="1" dirty="0"/>
              <a:t>  </a:t>
            </a:r>
            <a:endParaRPr lang="ar-SA" sz="8800" b="1" dirty="0"/>
          </a:p>
        </p:txBody>
      </p:sp>
      <p:sp>
        <p:nvSpPr>
          <p:cNvPr id="4" name="مستطيل 3"/>
          <p:cNvSpPr/>
          <p:nvPr/>
        </p:nvSpPr>
        <p:spPr>
          <a:xfrm>
            <a:off x="4716016" y="404664"/>
            <a:ext cx="4104456" cy="103506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</a:rPr>
              <a:t>Take the first </a:t>
            </a:r>
            <a:r>
              <a:rPr lang="en-US" sz="4000" b="1" dirty="0">
                <a:solidFill>
                  <a:srgbClr val="00B0F0"/>
                </a:solidFill>
              </a:rPr>
              <a:t>right</a:t>
            </a:r>
            <a:endParaRPr lang="ar-SA" sz="4000" b="1" dirty="0">
              <a:solidFill>
                <a:srgbClr val="00B0F0"/>
              </a:solidFill>
            </a:endParaRPr>
          </a:p>
        </p:txBody>
      </p:sp>
      <p:sp>
        <p:nvSpPr>
          <p:cNvPr id="8" name="مستطيل 7"/>
          <p:cNvSpPr/>
          <p:nvPr/>
        </p:nvSpPr>
        <p:spPr>
          <a:xfrm>
            <a:off x="3419872" y="1439731"/>
            <a:ext cx="4320480" cy="9811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4000" b="1" dirty="0">
                <a:solidFill>
                  <a:schemeClr val="tx1"/>
                </a:solidFill>
              </a:rPr>
              <a:t>خذ أول لفة على اليمين</a:t>
            </a:r>
          </a:p>
        </p:txBody>
      </p:sp>
      <p:sp>
        <p:nvSpPr>
          <p:cNvPr id="11" name="مستطيل 10"/>
          <p:cNvSpPr/>
          <p:nvPr/>
        </p:nvSpPr>
        <p:spPr>
          <a:xfrm>
            <a:off x="4692530" y="4437112"/>
            <a:ext cx="4104456" cy="103506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</a:rPr>
              <a:t>Take the first </a:t>
            </a:r>
            <a:r>
              <a:rPr lang="en-US" sz="4000" b="1" dirty="0">
                <a:solidFill>
                  <a:srgbClr val="00B0F0"/>
                </a:solidFill>
              </a:rPr>
              <a:t>left</a:t>
            </a:r>
            <a:endParaRPr lang="ar-SA" sz="4000" b="1" dirty="0">
              <a:solidFill>
                <a:srgbClr val="00B0F0"/>
              </a:solidFill>
            </a:endParaRPr>
          </a:p>
        </p:txBody>
      </p:sp>
      <p:sp>
        <p:nvSpPr>
          <p:cNvPr id="13" name="مستطيل 12"/>
          <p:cNvSpPr/>
          <p:nvPr/>
        </p:nvSpPr>
        <p:spPr>
          <a:xfrm>
            <a:off x="3707904" y="5472179"/>
            <a:ext cx="4320480" cy="9811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4000" b="1" dirty="0">
                <a:solidFill>
                  <a:schemeClr val="tx1"/>
                </a:solidFill>
              </a:rPr>
              <a:t>خذ أول لفة على اليسار</a:t>
            </a:r>
          </a:p>
        </p:txBody>
      </p:sp>
      <p:sp>
        <p:nvSpPr>
          <p:cNvPr id="3" name="مستطيل 2"/>
          <p:cNvSpPr/>
          <p:nvPr/>
        </p:nvSpPr>
        <p:spPr>
          <a:xfrm>
            <a:off x="251520" y="3789040"/>
            <a:ext cx="1296144" cy="457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14" name="مستطيل 13"/>
          <p:cNvSpPr/>
          <p:nvPr/>
        </p:nvSpPr>
        <p:spPr>
          <a:xfrm>
            <a:off x="251520" y="3068960"/>
            <a:ext cx="1296144" cy="457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15" name="مستطيل 14"/>
          <p:cNvSpPr/>
          <p:nvPr/>
        </p:nvSpPr>
        <p:spPr>
          <a:xfrm>
            <a:off x="236534" y="4497445"/>
            <a:ext cx="1296144" cy="457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16" name="مستطيل 15"/>
          <p:cNvSpPr/>
          <p:nvPr/>
        </p:nvSpPr>
        <p:spPr>
          <a:xfrm>
            <a:off x="283568" y="2276872"/>
            <a:ext cx="1296144" cy="457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6" name="سهم منحني 5"/>
          <p:cNvSpPr/>
          <p:nvPr/>
        </p:nvSpPr>
        <p:spPr>
          <a:xfrm flipH="1">
            <a:off x="1509308" y="4246240"/>
            <a:ext cx="601038" cy="982960"/>
          </a:xfrm>
          <a:prstGeom prst="bentArrow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3925531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8800" b="1" dirty="0"/>
              <a:t>  </a:t>
            </a:r>
            <a:endParaRPr lang="ar-SA" sz="8800" b="1" dirty="0"/>
          </a:p>
        </p:txBody>
      </p:sp>
      <p:sp>
        <p:nvSpPr>
          <p:cNvPr id="4" name="مستطيل 3"/>
          <p:cNvSpPr/>
          <p:nvPr/>
        </p:nvSpPr>
        <p:spPr>
          <a:xfrm>
            <a:off x="971600" y="476672"/>
            <a:ext cx="1584176" cy="103506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</a:rPr>
              <a:t>Exit</a:t>
            </a:r>
            <a:endParaRPr lang="ar-SA" sz="4000" b="1" dirty="0">
              <a:solidFill>
                <a:srgbClr val="00B0F0"/>
              </a:solidFill>
            </a:endParaRPr>
          </a:p>
        </p:txBody>
      </p:sp>
      <p:sp>
        <p:nvSpPr>
          <p:cNvPr id="8" name="مستطيل 7"/>
          <p:cNvSpPr/>
          <p:nvPr/>
        </p:nvSpPr>
        <p:spPr>
          <a:xfrm>
            <a:off x="1736513" y="1511739"/>
            <a:ext cx="1368152" cy="9811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4000" b="1" dirty="0">
                <a:solidFill>
                  <a:schemeClr val="tx1"/>
                </a:solidFill>
              </a:rPr>
              <a:t>مخرج</a:t>
            </a:r>
          </a:p>
        </p:txBody>
      </p:sp>
      <p:sp>
        <p:nvSpPr>
          <p:cNvPr id="11" name="مستطيل 10"/>
          <p:cNvSpPr/>
          <p:nvPr/>
        </p:nvSpPr>
        <p:spPr>
          <a:xfrm>
            <a:off x="4692530" y="4437112"/>
            <a:ext cx="3767902" cy="103506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</a:rPr>
              <a:t>Traffic lights</a:t>
            </a:r>
            <a:endParaRPr lang="ar-SA" sz="4000" b="1" dirty="0">
              <a:solidFill>
                <a:srgbClr val="00B0F0"/>
              </a:solidFill>
            </a:endParaRPr>
          </a:p>
        </p:txBody>
      </p:sp>
      <p:sp>
        <p:nvSpPr>
          <p:cNvPr id="13" name="مستطيل 12"/>
          <p:cNvSpPr/>
          <p:nvPr/>
        </p:nvSpPr>
        <p:spPr>
          <a:xfrm>
            <a:off x="3707904" y="5472178"/>
            <a:ext cx="3600400" cy="9811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4000" b="1" dirty="0">
                <a:solidFill>
                  <a:schemeClr val="tx1"/>
                </a:solidFill>
              </a:rPr>
              <a:t>إشارة المرور</a:t>
            </a:r>
          </a:p>
        </p:txBody>
      </p:sp>
      <p:sp>
        <p:nvSpPr>
          <p:cNvPr id="5" name="شكل بيضاوي 4"/>
          <p:cNvSpPr/>
          <p:nvPr/>
        </p:nvSpPr>
        <p:spPr>
          <a:xfrm>
            <a:off x="971600" y="4797152"/>
            <a:ext cx="764913" cy="675027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17" name="شكل بيضاوي 16"/>
          <p:cNvSpPr/>
          <p:nvPr/>
        </p:nvSpPr>
        <p:spPr>
          <a:xfrm>
            <a:off x="953522" y="5472179"/>
            <a:ext cx="764913" cy="675027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18" name="شكل بيضاوي 17"/>
          <p:cNvSpPr/>
          <p:nvPr/>
        </p:nvSpPr>
        <p:spPr>
          <a:xfrm>
            <a:off x="967911" y="6147206"/>
            <a:ext cx="764913" cy="67502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7" name="زر إجراء: معلومات 6">
            <a:hlinkClick r:id="" action="ppaction://noaction" highlightClick="1"/>
          </p:cNvPr>
          <p:cNvSpPr/>
          <p:nvPr/>
        </p:nvSpPr>
        <p:spPr>
          <a:xfrm>
            <a:off x="4692530" y="764704"/>
            <a:ext cx="1080120" cy="1035067"/>
          </a:xfrm>
          <a:prstGeom prst="actionButtonInformatio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15510194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8800" b="1" dirty="0"/>
              <a:t>  </a:t>
            </a:r>
            <a:endParaRPr lang="ar-SA" sz="8800" b="1" dirty="0"/>
          </a:p>
        </p:txBody>
      </p:sp>
      <p:sp>
        <p:nvSpPr>
          <p:cNvPr id="3" name="شكل بيضاوي 2"/>
          <p:cNvSpPr/>
          <p:nvPr/>
        </p:nvSpPr>
        <p:spPr>
          <a:xfrm>
            <a:off x="167560" y="1340768"/>
            <a:ext cx="2992411" cy="1642931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Gender</a:t>
            </a:r>
          </a:p>
          <a:p>
            <a:pPr algn="ctr"/>
            <a:r>
              <a:rPr lang="ar-SA" sz="2400" b="1" dirty="0">
                <a:solidFill>
                  <a:schemeClr val="bg1"/>
                </a:solidFill>
              </a:rPr>
              <a:t>نوع الجنس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10" name="شكل بيضاوي 9"/>
          <p:cNvSpPr/>
          <p:nvPr/>
        </p:nvSpPr>
        <p:spPr>
          <a:xfrm>
            <a:off x="3186866" y="1334524"/>
            <a:ext cx="2772308" cy="1642931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Name</a:t>
            </a:r>
          </a:p>
          <a:p>
            <a:pPr algn="ctr"/>
            <a:r>
              <a:rPr lang="ar-SA" sz="2400" b="1" dirty="0">
                <a:solidFill>
                  <a:schemeClr val="bg1"/>
                </a:solidFill>
              </a:rPr>
              <a:t>الاسم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12" name="شكل بيضاوي 11"/>
          <p:cNvSpPr/>
          <p:nvPr/>
        </p:nvSpPr>
        <p:spPr>
          <a:xfrm>
            <a:off x="1796997" y="2977454"/>
            <a:ext cx="2725948" cy="1519312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Age</a:t>
            </a:r>
          </a:p>
          <a:p>
            <a:pPr algn="ctr"/>
            <a:r>
              <a:rPr lang="ar-SA" sz="2400" b="1" dirty="0">
                <a:solidFill>
                  <a:schemeClr val="bg1"/>
                </a:solidFill>
              </a:rPr>
              <a:t>العمر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13" name="شكل بيضاوي 12"/>
          <p:cNvSpPr/>
          <p:nvPr/>
        </p:nvSpPr>
        <p:spPr>
          <a:xfrm>
            <a:off x="4668957" y="2977454"/>
            <a:ext cx="2772308" cy="1519312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Job</a:t>
            </a:r>
          </a:p>
          <a:p>
            <a:pPr algn="ctr"/>
            <a:r>
              <a:rPr lang="ar-SA" sz="2400" b="1" dirty="0">
                <a:solidFill>
                  <a:schemeClr val="bg1"/>
                </a:solidFill>
              </a:rPr>
              <a:t>العمل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14" name="شكل بيضاوي 13"/>
          <p:cNvSpPr/>
          <p:nvPr/>
        </p:nvSpPr>
        <p:spPr>
          <a:xfrm>
            <a:off x="2760646" y="4539591"/>
            <a:ext cx="3624747" cy="1584176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Marital status</a:t>
            </a:r>
          </a:p>
          <a:p>
            <a:pPr algn="ctr"/>
            <a:r>
              <a:rPr lang="ar-SA" sz="2400" b="1" dirty="0">
                <a:solidFill>
                  <a:schemeClr val="bg1"/>
                </a:solidFill>
              </a:rPr>
              <a:t>الحالة الاجتماعية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15" name="شكل بيضاوي 14"/>
          <p:cNvSpPr/>
          <p:nvPr/>
        </p:nvSpPr>
        <p:spPr>
          <a:xfrm>
            <a:off x="5973553" y="1334523"/>
            <a:ext cx="2935425" cy="1642931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l"/>
            <a:r>
              <a:rPr lang="en-US" sz="3200" b="1" dirty="0">
                <a:solidFill>
                  <a:schemeClr val="bg1"/>
                </a:solidFill>
              </a:rPr>
              <a:t>Nationality</a:t>
            </a:r>
          </a:p>
          <a:p>
            <a:pPr algn="ctr"/>
            <a:r>
              <a:rPr lang="ar-SA" sz="2400" b="1" dirty="0">
                <a:solidFill>
                  <a:schemeClr val="bg1"/>
                </a:solidFill>
              </a:rPr>
              <a:t>الجنسية</a:t>
            </a:r>
            <a:endParaRPr 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2569383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8800" b="1" dirty="0"/>
              <a:t>  </a:t>
            </a:r>
            <a:endParaRPr lang="ar-SA" sz="8800" b="1" dirty="0"/>
          </a:p>
        </p:txBody>
      </p:sp>
      <p:sp>
        <p:nvSpPr>
          <p:cNvPr id="11" name="مستطيل 10"/>
          <p:cNvSpPr/>
          <p:nvPr/>
        </p:nvSpPr>
        <p:spPr>
          <a:xfrm>
            <a:off x="4529781" y="319652"/>
            <a:ext cx="3972869" cy="115212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</a:rPr>
              <a:t>Cross the street</a:t>
            </a:r>
            <a:endParaRPr lang="ar-SA" sz="4000" b="1" dirty="0">
              <a:solidFill>
                <a:srgbClr val="00B0F0"/>
              </a:solidFill>
            </a:endParaRPr>
          </a:p>
        </p:txBody>
      </p:sp>
      <p:sp>
        <p:nvSpPr>
          <p:cNvPr id="13" name="مستطيل 12"/>
          <p:cNvSpPr/>
          <p:nvPr/>
        </p:nvSpPr>
        <p:spPr>
          <a:xfrm>
            <a:off x="3995936" y="1471780"/>
            <a:ext cx="2880320" cy="9811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4000" b="1" dirty="0">
                <a:solidFill>
                  <a:schemeClr val="tx1"/>
                </a:solidFill>
              </a:rPr>
              <a:t>يعبر الشارع</a:t>
            </a:r>
          </a:p>
        </p:txBody>
      </p:sp>
      <p:sp>
        <p:nvSpPr>
          <p:cNvPr id="5" name="مستطيل 4"/>
          <p:cNvSpPr/>
          <p:nvPr/>
        </p:nvSpPr>
        <p:spPr>
          <a:xfrm>
            <a:off x="1187624" y="4456825"/>
            <a:ext cx="4752528" cy="115212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</a:rPr>
              <a:t>I am on </a:t>
            </a:r>
            <a:r>
              <a:rPr lang="en-US" sz="4000" b="1" dirty="0">
                <a:solidFill>
                  <a:srgbClr val="00B0F0"/>
                </a:solidFill>
              </a:rPr>
              <a:t>the way </a:t>
            </a:r>
            <a:r>
              <a:rPr lang="en-US" sz="4000" b="1" dirty="0">
                <a:solidFill>
                  <a:schemeClr val="tx1"/>
                </a:solidFill>
              </a:rPr>
              <a:t>now!</a:t>
            </a:r>
            <a:endParaRPr lang="ar-SA" sz="4000" b="1" dirty="0">
              <a:solidFill>
                <a:srgbClr val="00B0F0"/>
              </a:solidFill>
            </a:endParaRPr>
          </a:p>
        </p:txBody>
      </p:sp>
      <p:sp>
        <p:nvSpPr>
          <p:cNvPr id="6" name="مستطيل 5"/>
          <p:cNvSpPr/>
          <p:nvPr/>
        </p:nvSpPr>
        <p:spPr>
          <a:xfrm>
            <a:off x="4355976" y="5608953"/>
            <a:ext cx="3456384" cy="9811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4000" b="1" dirty="0">
                <a:solidFill>
                  <a:schemeClr val="tx1"/>
                </a:solidFill>
              </a:rPr>
              <a:t>أنا في </a:t>
            </a:r>
            <a:r>
              <a:rPr lang="ar-SA" sz="4000" b="1" dirty="0">
                <a:solidFill>
                  <a:srgbClr val="00B0F0"/>
                </a:solidFill>
              </a:rPr>
              <a:t>الطريق</a:t>
            </a:r>
            <a:r>
              <a:rPr lang="ar-SA" sz="4000" b="1" dirty="0">
                <a:solidFill>
                  <a:schemeClr val="tx1"/>
                </a:solidFill>
              </a:rPr>
              <a:t> الآن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462"/>
          <a:stretch/>
        </p:blipFill>
        <p:spPr bwMode="auto">
          <a:xfrm>
            <a:off x="60339" y="1196752"/>
            <a:ext cx="3035052" cy="208366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30584824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8800" b="1" dirty="0"/>
              <a:t>  </a:t>
            </a:r>
            <a:endParaRPr lang="ar-SA" sz="8800" b="1" dirty="0"/>
          </a:p>
        </p:txBody>
      </p:sp>
      <p:sp>
        <p:nvSpPr>
          <p:cNvPr id="11" name="مستطيل 10"/>
          <p:cNvSpPr/>
          <p:nvPr/>
        </p:nvSpPr>
        <p:spPr>
          <a:xfrm>
            <a:off x="3707904" y="332655"/>
            <a:ext cx="5184576" cy="11542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4000" b="1" dirty="0">
                <a:solidFill>
                  <a:srgbClr val="00B0F0"/>
                </a:solidFill>
              </a:rPr>
              <a:t>In front of </a:t>
            </a:r>
            <a:r>
              <a:rPr lang="en-US" sz="4000" b="1" dirty="0">
                <a:solidFill>
                  <a:schemeClr val="tx1"/>
                </a:solidFill>
              </a:rPr>
              <a:t>the mosque</a:t>
            </a:r>
            <a:endParaRPr lang="ar-SA" sz="4000" b="1" dirty="0">
              <a:solidFill>
                <a:srgbClr val="00B0F0"/>
              </a:solidFill>
            </a:endParaRPr>
          </a:p>
        </p:txBody>
      </p:sp>
      <p:sp>
        <p:nvSpPr>
          <p:cNvPr id="13" name="مستطيل 12"/>
          <p:cNvSpPr/>
          <p:nvPr/>
        </p:nvSpPr>
        <p:spPr>
          <a:xfrm>
            <a:off x="2843808" y="1486953"/>
            <a:ext cx="2880320" cy="9811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4000" b="1" dirty="0">
                <a:solidFill>
                  <a:srgbClr val="00B0F0"/>
                </a:solidFill>
              </a:rPr>
              <a:t>مقابل</a:t>
            </a:r>
            <a:r>
              <a:rPr lang="ar-SA" sz="4000" b="1" dirty="0">
                <a:solidFill>
                  <a:schemeClr val="tx1"/>
                </a:solidFill>
              </a:rPr>
              <a:t> المسجد</a:t>
            </a:r>
          </a:p>
        </p:txBody>
      </p:sp>
      <p:sp>
        <p:nvSpPr>
          <p:cNvPr id="5" name="مستطيل 4"/>
          <p:cNvSpPr/>
          <p:nvPr/>
        </p:nvSpPr>
        <p:spPr>
          <a:xfrm>
            <a:off x="4454446" y="4437112"/>
            <a:ext cx="4438034" cy="115212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4000" b="1" dirty="0">
                <a:solidFill>
                  <a:srgbClr val="00B0F0"/>
                </a:solidFill>
              </a:rPr>
              <a:t>Next to </a:t>
            </a:r>
            <a:r>
              <a:rPr lang="en-US" sz="4000" b="1" dirty="0">
                <a:solidFill>
                  <a:schemeClr val="tx1"/>
                </a:solidFill>
              </a:rPr>
              <a:t>the mosque</a:t>
            </a:r>
            <a:endParaRPr lang="ar-SA" sz="4000" b="1" dirty="0">
              <a:solidFill>
                <a:srgbClr val="00B0F0"/>
              </a:solidFill>
            </a:endParaRPr>
          </a:p>
        </p:txBody>
      </p:sp>
      <p:sp>
        <p:nvSpPr>
          <p:cNvPr id="6" name="مستطيل 5"/>
          <p:cNvSpPr/>
          <p:nvPr/>
        </p:nvSpPr>
        <p:spPr>
          <a:xfrm>
            <a:off x="3014286" y="5589239"/>
            <a:ext cx="2880320" cy="9811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4000" b="1" dirty="0">
                <a:solidFill>
                  <a:srgbClr val="00B0F0"/>
                </a:solidFill>
              </a:rPr>
              <a:t>بجانب</a:t>
            </a:r>
            <a:r>
              <a:rPr lang="ar-SA" sz="4000" b="1" dirty="0">
                <a:solidFill>
                  <a:schemeClr val="tx1"/>
                </a:solidFill>
              </a:rPr>
              <a:t> المسجد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16" y="2852936"/>
            <a:ext cx="3458184" cy="244827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25062046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8800" b="1" dirty="0"/>
              <a:t>  </a:t>
            </a:r>
            <a:endParaRPr lang="ar-SA" sz="8800" b="1" dirty="0"/>
          </a:p>
        </p:txBody>
      </p:sp>
      <p:sp>
        <p:nvSpPr>
          <p:cNvPr id="11" name="مستطيل 10"/>
          <p:cNvSpPr/>
          <p:nvPr/>
        </p:nvSpPr>
        <p:spPr>
          <a:xfrm>
            <a:off x="818042" y="188641"/>
            <a:ext cx="5734178" cy="129831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4000" b="1" dirty="0">
                <a:solidFill>
                  <a:schemeClr val="tx1"/>
                </a:solidFill>
              </a:rPr>
              <a:t>للسؤال عن المسافة</a:t>
            </a:r>
          </a:p>
          <a:p>
            <a:pPr algn="ctr"/>
            <a:r>
              <a:rPr lang="ar-SA" sz="4000" b="1" dirty="0">
                <a:solidFill>
                  <a:schemeClr val="tx1"/>
                </a:solidFill>
              </a:rPr>
              <a:t>نبدأ السؤال </a:t>
            </a:r>
            <a:r>
              <a:rPr lang="ar-SA" sz="4000" b="1" dirty="0">
                <a:solidFill>
                  <a:srgbClr val="00B0F0"/>
                </a:solidFill>
              </a:rPr>
              <a:t>بـ</a:t>
            </a:r>
            <a:r>
              <a:rPr lang="ar-SA" sz="4000" b="1" dirty="0">
                <a:solidFill>
                  <a:schemeClr val="tx1"/>
                </a:solidFill>
              </a:rPr>
              <a:t> :</a:t>
            </a:r>
          </a:p>
        </p:txBody>
      </p:sp>
      <p:sp>
        <p:nvSpPr>
          <p:cNvPr id="13" name="مستطيل 12"/>
          <p:cNvSpPr/>
          <p:nvPr/>
        </p:nvSpPr>
        <p:spPr>
          <a:xfrm>
            <a:off x="804811" y="1844824"/>
            <a:ext cx="2880320" cy="9811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4000" b="1" dirty="0">
                <a:solidFill>
                  <a:srgbClr val="00B0F0"/>
                </a:solidFill>
              </a:rPr>
              <a:t>How far ?</a:t>
            </a:r>
            <a:endParaRPr lang="ar-SA" sz="4000" b="1" dirty="0">
              <a:solidFill>
                <a:srgbClr val="00B0F0"/>
              </a:solidFill>
            </a:endParaRPr>
          </a:p>
        </p:txBody>
      </p:sp>
      <p:sp>
        <p:nvSpPr>
          <p:cNvPr id="5" name="مستطيل 4"/>
          <p:cNvSpPr/>
          <p:nvPr/>
        </p:nvSpPr>
        <p:spPr>
          <a:xfrm>
            <a:off x="804811" y="4437111"/>
            <a:ext cx="5616624" cy="115212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4000" b="1" dirty="0">
                <a:solidFill>
                  <a:srgbClr val="00B0F0"/>
                </a:solidFill>
              </a:rPr>
              <a:t>How far </a:t>
            </a:r>
            <a:r>
              <a:rPr lang="en-US" sz="4000" b="1" dirty="0">
                <a:solidFill>
                  <a:schemeClr val="tx1"/>
                </a:solidFill>
              </a:rPr>
              <a:t>is the hospital ?</a:t>
            </a:r>
            <a:endParaRPr lang="ar-SA" sz="4000" b="1" dirty="0">
              <a:solidFill>
                <a:schemeClr val="tx1"/>
              </a:solidFill>
            </a:endParaRPr>
          </a:p>
        </p:txBody>
      </p:sp>
      <p:sp>
        <p:nvSpPr>
          <p:cNvPr id="6" name="مستطيل 5"/>
          <p:cNvSpPr/>
          <p:nvPr/>
        </p:nvSpPr>
        <p:spPr>
          <a:xfrm>
            <a:off x="1475656" y="5589239"/>
            <a:ext cx="4418950" cy="9811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4000" b="1" dirty="0">
                <a:solidFill>
                  <a:schemeClr val="tx1"/>
                </a:solidFill>
              </a:rPr>
              <a:t>كم يبعد المستشفى ؟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1844824"/>
            <a:ext cx="2673643" cy="229339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76695215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solidFill>
            <a:schemeClr val="accent6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pPr algn="l"/>
            <a:r>
              <a:rPr lang="en-US" sz="4000" b="1" dirty="0"/>
              <a:t>                       </a:t>
            </a:r>
            <a:endParaRPr lang="ar-SA" sz="4000" b="1" dirty="0"/>
          </a:p>
        </p:txBody>
      </p:sp>
      <p:sp>
        <p:nvSpPr>
          <p:cNvPr id="5" name="مستطيل 4"/>
          <p:cNvSpPr/>
          <p:nvPr/>
        </p:nvSpPr>
        <p:spPr>
          <a:xfrm>
            <a:off x="1691680" y="1916832"/>
            <a:ext cx="5976664" cy="453650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</a:rPr>
              <a:t>Excuse me.. </a:t>
            </a:r>
          </a:p>
          <a:p>
            <a:pPr algn="ctr"/>
            <a:r>
              <a:rPr lang="en-US" sz="3200" b="1" dirty="0">
                <a:solidFill>
                  <a:schemeClr val="tx1"/>
                </a:solidFill>
              </a:rPr>
              <a:t>Where can I find the restaurant ?</a:t>
            </a:r>
          </a:p>
          <a:p>
            <a:pPr algn="ctr"/>
            <a:endParaRPr lang="en-US" sz="3200" b="1" dirty="0">
              <a:solidFill>
                <a:schemeClr val="tx1"/>
              </a:solidFill>
            </a:endParaRPr>
          </a:p>
          <a:p>
            <a:pPr algn="ctr"/>
            <a:endParaRPr lang="en-US" sz="3200" b="1" dirty="0">
              <a:solidFill>
                <a:schemeClr val="tx1"/>
              </a:solidFill>
            </a:endParaRPr>
          </a:p>
          <a:p>
            <a:pPr algn="ctr"/>
            <a:r>
              <a:rPr lang="en-US" sz="3200" b="1" dirty="0">
                <a:solidFill>
                  <a:schemeClr val="tx1"/>
                </a:solidFill>
              </a:rPr>
              <a:t>Well, go straight!</a:t>
            </a:r>
          </a:p>
          <a:p>
            <a:pPr algn="ctr"/>
            <a:r>
              <a:rPr lang="en-US" sz="3200" b="1" dirty="0">
                <a:solidFill>
                  <a:schemeClr val="tx1"/>
                </a:solidFill>
              </a:rPr>
              <a:t>Then turn left.</a:t>
            </a:r>
          </a:p>
          <a:p>
            <a:pPr algn="ctr"/>
            <a:r>
              <a:rPr lang="en-US" sz="3200" b="1" dirty="0">
                <a:solidFill>
                  <a:schemeClr val="tx1"/>
                </a:solidFill>
              </a:rPr>
              <a:t>After that, take the second left.</a:t>
            </a:r>
          </a:p>
          <a:p>
            <a:pPr algn="ctr"/>
            <a:r>
              <a:rPr lang="en-US" sz="3200" b="1" dirty="0">
                <a:solidFill>
                  <a:schemeClr val="tx1"/>
                </a:solidFill>
              </a:rPr>
              <a:t>You will find the restaurant in front of you.</a:t>
            </a:r>
          </a:p>
        </p:txBody>
      </p:sp>
      <p:sp>
        <p:nvSpPr>
          <p:cNvPr id="6" name="مستطيل 5"/>
          <p:cNvSpPr/>
          <p:nvPr/>
        </p:nvSpPr>
        <p:spPr>
          <a:xfrm>
            <a:off x="3059832" y="232729"/>
            <a:ext cx="2880320" cy="9603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4400" b="1" dirty="0">
                <a:solidFill>
                  <a:schemeClr val="tx1"/>
                </a:solidFill>
              </a:rPr>
              <a:t>عبّر الآن واقرأ</a:t>
            </a:r>
          </a:p>
        </p:txBody>
      </p:sp>
    </p:spTree>
    <p:extLst>
      <p:ext uri="{BB962C8B-B14F-4D97-AF65-F5344CB8AC3E}">
        <p14:creationId xmlns:p14="http://schemas.microsoft.com/office/powerpoint/2010/main" val="411210646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8800" b="1" dirty="0"/>
              <a:t>   </a:t>
            </a:r>
            <a:endParaRPr lang="ar-SA" sz="8800" b="1" dirty="0"/>
          </a:p>
        </p:txBody>
      </p:sp>
      <p:graphicFrame>
        <p:nvGraphicFramePr>
          <p:cNvPr id="5" name="جدول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0369031"/>
              </p:ext>
            </p:extLst>
          </p:nvPr>
        </p:nvGraphicFramePr>
        <p:xfrm>
          <a:off x="3246" y="1988840"/>
          <a:ext cx="9144000" cy="4392485"/>
        </p:xfrm>
        <a:graphic>
          <a:graphicData uri="http://schemas.openxmlformats.org/drawingml/2006/table">
            <a:tbl>
              <a:tblPr rtl="1" firstRow="1" bandRow="1">
                <a:tableStyleId>{5C22544A-7EE6-4342-B048-85BDC9FD1C3A}</a:tableStyleId>
              </a:tblPr>
              <a:tblGrid>
                <a:gridCol w="31383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576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78497">
                <a:tc>
                  <a:txBody>
                    <a:bodyPr/>
                    <a:lstStyle/>
                    <a:p>
                      <a:pPr algn="ctr" rtl="1"/>
                      <a:r>
                        <a:rPr lang="ar-SA" sz="2400" b="1" dirty="0">
                          <a:solidFill>
                            <a:schemeClr val="tx1"/>
                          </a:solidFill>
                        </a:rPr>
                        <a:t>كيف تعبّر</a:t>
                      </a:r>
                      <a:r>
                        <a:rPr lang="ar-SA" sz="2400" b="1" baseline="0" dirty="0">
                          <a:solidFill>
                            <a:schemeClr val="tx1"/>
                          </a:solidFill>
                        </a:rPr>
                        <a:t> عن نفسك</a:t>
                      </a:r>
                      <a:endParaRPr lang="ar-SA" sz="2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SA" sz="2400" b="1" dirty="0">
                          <a:solidFill>
                            <a:schemeClr val="tx1"/>
                          </a:solidFill>
                        </a:rPr>
                        <a:t>كيف</a:t>
                      </a:r>
                      <a:r>
                        <a:rPr lang="ar-SA" sz="2400" b="1" baseline="0" dirty="0">
                          <a:solidFill>
                            <a:schemeClr val="tx1"/>
                          </a:solidFill>
                        </a:rPr>
                        <a:t> تصف المظهر الخارجي</a:t>
                      </a:r>
                      <a:endParaRPr lang="ar-SA" sz="2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SA" sz="2400" b="1" dirty="0">
                          <a:solidFill>
                            <a:schemeClr val="tx1"/>
                          </a:solidFill>
                        </a:rPr>
                        <a:t>كيف تعبّر عن انزعاجك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78497">
                <a:tc>
                  <a:txBody>
                    <a:bodyPr/>
                    <a:lstStyle/>
                    <a:p>
                      <a:pPr algn="ctr" rtl="1"/>
                      <a:r>
                        <a:rPr lang="ar-SA" sz="2400" b="1" dirty="0"/>
                        <a:t>كيف تعبّر عن عائلتك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SA" sz="2400" b="1" dirty="0"/>
                        <a:t>كيف تعبّر عن دينك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SA" sz="2400" b="1" dirty="0"/>
                        <a:t>كيف تعبّر عن اعتذارك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78497">
                <a:tc>
                  <a:txBody>
                    <a:bodyPr/>
                    <a:lstStyle/>
                    <a:p>
                      <a:pPr algn="ctr" rtl="1"/>
                      <a:r>
                        <a:rPr lang="ar-SA" sz="2400" b="1" dirty="0"/>
                        <a:t>كيف تعبّر عن يومك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SA" sz="2400" b="1" dirty="0">
                          <a:solidFill>
                            <a:schemeClr val="tx1"/>
                          </a:solidFill>
                        </a:rPr>
                        <a:t>كيف تعبّر عن وطنك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SA" sz="2400" b="1" dirty="0"/>
                        <a:t>كيف تطلب</a:t>
                      </a:r>
                      <a:r>
                        <a:rPr lang="ar-SA" sz="2400" b="1" baseline="0" dirty="0"/>
                        <a:t> المساعدة</a:t>
                      </a:r>
                      <a:endParaRPr lang="ar-SA" sz="2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78497">
                <a:tc>
                  <a:txBody>
                    <a:bodyPr/>
                    <a:lstStyle/>
                    <a:p>
                      <a:pPr algn="r" rtl="1"/>
                      <a:r>
                        <a:rPr lang="ar-SA" sz="2400" b="1" dirty="0"/>
                        <a:t>كيف تعبّر عن عملك / دراستك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SA" sz="2400" b="1" dirty="0">
                          <a:solidFill>
                            <a:schemeClr val="tx1"/>
                          </a:solidFill>
                        </a:rPr>
                        <a:t>كيف تصف موقع مكان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SA" sz="2400" b="1" dirty="0"/>
                        <a:t>كيف تجتاز المقابلة الشخصية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78497">
                <a:tc>
                  <a:txBody>
                    <a:bodyPr/>
                    <a:lstStyle/>
                    <a:p>
                      <a:pPr algn="ctr" rtl="1"/>
                      <a:r>
                        <a:rPr lang="ar-SA" sz="2400" b="1" dirty="0"/>
                        <a:t>كيف تعبّر عن هواياتك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SA" sz="2400" b="1" dirty="0">
                          <a:solidFill>
                            <a:schemeClr val="bg1"/>
                          </a:solidFill>
                        </a:rPr>
                        <a:t>كيف تعبّر عن حُبك لشخص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SA" sz="2400" b="1" dirty="0"/>
                        <a:t>كيف تعبّر عن تفاصيل السفر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37111244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8800" b="1" dirty="0"/>
              <a:t>  </a:t>
            </a:r>
            <a:endParaRPr lang="ar-SA" sz="8800" b="1" dirty="0"/>
          </a:p>
        </p:txBody>
      </p:sp>
      <p:sp>
        <p:nvSpPr>
          <p:cNvPr id="4" name="مستطيل 3"/>
          <p:cNvSpPr/>
          <p:nvPr/>
        </p:nvSpPr>
        <p:spPr>
          <a:xfrm>
            <a:off x="2411760" y="476672"/>
            <a:ext cx="5090435" cy="13230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4000" b="1" dirty="0">
                <a:solidFill>
                  <a:schemeClr val="tx1"/>
                </a:solidFill>
              </a:rPr>
              <a:t>كيف تعبّر عن حُبك ومشاعرك اتجاه شخص ؟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37" t="21826" r="20597"/>
          <a:stretch/>
        </p:blipFill>
        <p:spPr bwMode="auto">
          <a:xfrm>
            <a:off x="2851194" y="1814491"/>
            <a:ext cx="3735582" cy="240659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مستطيل 2"/>
          <p:cNvSpPr/>
          <p:nvPr/>
        </p:nvSpPr>
        <p:spPr>
          <a:xfrm>
            <a:off x="323528" y="5517232"/>
            <a:ext cx="4176464" cy="115212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2400" b="1" dirty="0">
                <a:solidFill>
                  <a:schemeClr val="tx1"/>
                </a:solidFill>
              </a:rPr>
              <a:t>وَمِنْ آَيَاتِهِ أَنْ خَلَقَ لَكُمْ مِنْ أَنْفُسِكُمْ أَزْوَاجاً لِتَسْكُنُوا إِلَيْهَا وَجَعَلَ بَيْنَكُمْ مَوَدَّةً وَرَحْمَةً إِنَّ فِي ذَلِكَ لَآَيَاتٍ لِقَوْمٍ يَتَفَكَّرُونَ</a:t>
            </a:r>
          </a:p>
        </p:txBody>
      </p:sp>
    </p:spTree>
    <p:extLst>
      <p:ext uri="{BB962C8B-B14F-4D97-AF65-F5344CB8AC3E}">
        <p14:creationId xmlns:p14="http://schemas.microsoft.com/office/powerpoint/2010/main" val="2641609249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8800" b="1" dirty="0"/>
              <a:t>  </a:t>
            </a:r>
            <a:endParaRPr lang="ar-SA" sz="8800" b="1" dirty="0"/>
          </a:p>
        </p:txBody>
      </p:sp>
      <p:sp>
        <p:nvSpPr>
          <p:cNvPr id="4" name="مستطيل 3"/>
          <p:cNvSpPr/>
          <p:nvPr/>
        </p:nvSpPr>
        <p:spPr>
          <a:xfrm>
            <a:off x="683568" y="620688"/>
            <a:ext cx="3312368" cy="115212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</a:rPr>
              <a:t>I love you</a:t>
            </a:r>
            <a:endParaRPr lang="ar-SA" sz="4000" b="1" dirty="0">
              <a:solidFill>
                <a:schemeClr val="tx1"/>
              </a:solidFill>
            </a:endParaRPr>
          </a:p>
        </p:txBody>
      </p:sp>
      <p:sp>
        <p:nvSpPr>
          <p:cNvPr id="5" name="مستطيل 4"/>
          <p:cNvSpPr/>
          <p:nvPr/>
        </p:nvSpPr>
        <p:spPr>
          <a:xfrm>
            <a:off x="107504" y="4077071"/>
            <a:ext cx="1944216" cy="115212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</a:rPr>
              <a:t>forever</a:t>
            </a:r>
            <a:endParaRPr lang="ar-SA" sz="4000" b="1" dirty="0">
              <a:solidFill>
                <a:schemeClr val="tx1"/>
              </a:solidFill>
            </a:endParaRPr>
          </a:p>
        </p:txBody>
      </p:sp>
      <p:sp>
        <p:nvSpPr>
          <p:cNvPr id="6" name="مستطيل 5"/>
          <p:cNvSpPr/>
          <p:nvPr/>
        </p:nvSpPr>
        <p:spPr>
          <a:xfrm>
            <a:off x="2555776" y="4077072"/>
            <a:ext cx="6408712" cy="115212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</a:rPr>
              <a:t>From the bottom of my heart</a:t>
            </a:r>
            <a:endParaRPr lang="ar-SA" sz="4000" b="1" dirty="0">
              <a:solidFill>
                <a:schemeClr val="tx1"/>
              </a:solidFill>
            </a:endParaRPr>
          </a:p>
        </p:txBody>
      </p:sp>
      <p:sp>
        <p:nvSpPr>
          <p:cNvPr id="3" name="سهم للأسفل 2"/>
          <p:cNvSpPr/>
          <p:nvPr/>
        </p:nvSpPr>
        <p:spPr>
          <a:xfrm rot="799134">
            <a:off x="914036" y="2044942"/>
            <a:ext cx="646088" cy="1362040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8" name="سهم للأسفل 7"/>
          <p:cNvSpPr/>
          <p:nvPr/>
        </p:nvSpPr>
        <p:spPr>
          <a:xfrm rot="20731050">
            <a:off x="3227134" y="2044008"/>
            <a:ext cx="611206" cy="1337998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9" name="مستطيل 8"/>
          <p:cNvSpPr/>
          <p:nvPr/>
        </p:nvSpPr>
        <p:spPr>
          <a:xfrm>
            <a:off x="610125" y="5229199"/>
            <a:ext cx="938974" cy="88484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4000" b="1" dirty="0">
                <a:solidFill>
                  <a:schemeClr val="tx1"/>
                </a:solidFill>
              </a:rPr>
              <a:t>للأبد</a:t>
            </a:r>
          </a:p>
        </p:txBody>
      </p:sp>
      <p:sp>
        <p:nvSpPr>
          <p:cNvPr id="10" name="مستطيل 9"/>
          <p:cNvSpPr/>
          <p:nvPr/>
        </p:nvSpPr>
        <p:spPr>
          <a:xfrm>
            <a:off x="4283968" y="5229200"/>
            <a:ext cx="2952328" cy="88484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4000" b="1" dirty="0">
                <a:solidFill>
                  <a:schemeClr val="tx1"/>
                </a:solidFill>
              </a:rPr>
              <a:t>من أعماق قلبي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319"/>
          <a:stretch/>
        </p:blipFill>
        <p:spPr bwMode="auto">
          <a:xfrm>
            <a:off x="5436096" y="899473"/>
            <a:ext cx="3009781" cy="217873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71469172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8800" b="1" dirty="0"/>
              <a:t>  </a:t>
            </a:r>
            <a:endParaRPr lang="ar-SA" sz="8800" b="1" dirty="0"/>
          </a:p>
        </p:txBody>
      </p:sp>
      <p:sp>
        <p:nvSpPr>
          <p:cNvPr id="4" name="مستطيل 3"/>
          <p:cNvSpPr/>
          <p:nvPr/>
        </p:nvSpPr>
        <p:spPr>
          <a:xfrm>
            <a:off x="323528" y="620688"/>
            <a:ext cx="5976664" cy="10801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</a:rPr>
              <a:t>I can’t live without you!</a:t>
            </a:r>
            <a:endParaRPr lang="ar-SA" sz="4000" b="1" dirty="0">
              <a:solidFill>
                <a:schemeClr val="tx1"/>
              </a:solidFill>
            </a:endParaRPr>
          </a:p>
        </p:txBody>
      </p:sp>
      <p:sp>
        <p:nvSpPr>
          <p:cNvPr id="6" name="مستطيل 5"/>
          <p:cNvSpPr/>
          <p:nvPr/>
        </p:nvSpPr>
        <p:spPr>
          <a:xfrm>
            <a:off x="827584" y="4509120"/>
            <a:ext cx="6408712" cy="115212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</a:rPr>
              <a:t>I have fallen in love with you</a:t>
            </a:r>
            <a:endParaRPr lang="ar-SA" sz="4000" b="1" dirty="0">
              <a:solidFill>
                <a:schemeClr val="tx1"/>
              </a:solidFill>
            </a:endParaRPr>
          </a:p>
        </p:txBody>
      </p:sp>
      <p:sp>
        <p:nvSpPr>
          <p:cNvPr id="10" name="مستطيل 9"/>
          <p:cNvSpPr/>
          <p:nvPr/>
        </p:nvSpPr>
        <p:spPr>
          <a:xfrm>
            <a:off x="3131840" y="5661248"/>
            <a:ext cx="3384376" cy="100811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4000" b="1" dirty="0">
                <a:solidFill>
                  <a:schemeClr val="tx1"/>
                </a:solidFill>
              </a:rPr>
              <a:t>وقعت في غرامك</a:t>
            </a:r>
          </a:p>
        </p:txBody>
      </p:sp>
      <p:sp>
        <p:nvSpPr>
          <p:cNvPr id="12" name="مستطيل 11"/>
          <p:cNvSpPr/>
          <p:nvPr/>
        </p:nvSpPr>
        <p:spPr>
          <a:xfrm>
            <a:off x="1281960" y="1700808"/>
            <a:ext cx="4104456" cy="86409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4000" b="1" dirty="0">
                <a:solidFill>
                  <a:schemeClr val="tx1"/>
                </a:solidFill>
              </a:rPr>
              <a:t>ما أقدر أعيش </a:t>
            </a:r>
            <a:r>
              <a:rPr lang="ar-SA" sz="4000" b="1" dirty="0" err="1">
                <a:solidFill>
                  <a:schemeClr val="tx1"/>
                </a:solidFill>
              </a:rPr>
              <a:t>بدونك</a:t>
            </a:r>
            <a:endParaRPr lang="ar-SA" sz="4000" b="1" dirty="0">
              <a:solidFill>
                <a:schemeClr val="tx1"/>
              </a:solidFill>
            </a:endParaRP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82"/>
          <a:stretch/>
        </p:blipFill>
        <p:spPr bwMode="auto">
          <a:xfrm>
            <a:off x="5664554" y="1988840"/>
            <a:ext cx="3200429" cy="226394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96422636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8800" b="1" dirty="0"/>
              <a:t>  </a:t>
            </a:r>
            <a:endParaRPr lang="ar-SA" sz="8800" b="1" dirty="0"/>
          </a:p>
        </p:txBody>
      </p:sp>
      <p:sp>
        <p:nvSpPr>
          <p:cNvPr id="4" name="مستطيل 3"/>
          <p:cNvSpPr/>
          <p:nvPr/>
        </p:nvSpPr>
        <p:spPr>
          <a:xfrm>
            <a:off x="705896" y="332656"/>
            <a:ext cx="5976664" cy="10801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</a:rPr>
              <a:t>You are my other half</a:t>
            </a:r>
            <a:endParaRPr lang="ar-SA" sz="4000" b="1" dirty="0">
              <a:solidFill>
                <a:schemeClr val="tx1"/>
              </a:solidFill>
            </a:endParaRPr>
          </a:p>
        </p:txBody>
      </p:sp>
      <p:sp>
        <p:nvSpPr>
          <p:cNvPr id="6" name="مستطيل 5"/>
          <p:cNvSpPr/>
          <p:nvPr/>
        </p:nvSpPr>
        <p:spPr>
          <a:xfrm>
            <a:off x="4139952" y="4509120"/>
            <a:ext cx="3528392" cy="115212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</a:rPr>
              <a:t>I feel jealous</a:t>
            </a:r>
            <a:endParaRPr lang="ar-SA" sz="4000" b="1" dirty="0">
              <a:solidFill>
                <a:schemeClr val="tx1"/>
              </a:solidFill>
            </a:endParaRPr>
          </a:p>
        </p:txBody>
      </p:sp>
      <p:sp>
        <p:nvSpPr>
          <p:cNvPr id="10" name="مستطيل 9"/>
          <p:cNvSpPr/>
          <p:nvPr/>
        </p:nvSpPr>
        <p:spPr>
          <a:xfrm>
            <a:off x="3059832" y="5661248"/>
            <a:ext cx="2542608" cy="79208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4000" b="1" dirty="0">
                <a:solidFill>
                  <a:schemeClr val="tx1"/>
                </a:solidFill>
              </a:rPr>
              <a:t>أغار عليك</a:t>
            </a:r>
          </a:p>
        </p:txBody>
      </p:sp>
      <p:sp>
        <p:nvSpPr>
          <p:cNvPr id="12" name="مستطيل 11"/>
          <p:cNvSpPr/>
          <p:nvPr/>
        </p:nvSpPr>
        <p:spPr>
          <a:xfrm>
            <a:off x="1425976" y="1412776"/>
            <a:ext cx="3960440" cy="86409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4000" b="1" dirty="0">
                <a:solidFill>
                  <a:schemeClr val="tx1"/>
                </a:solidFill>
              </a:rPr>
              <a:t>أنت نصفي الثاني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3140968"/>
            <a:ext cx="2891846" cy="206093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50334202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8800" b="1" dirty="0"/>
              <a:t>  </a:t>
            </a:r>
            <a:endParaRPr lang="ar-SA" sz="8800" b="1" dirty="0"/>
          </a:p>
        </p:txBody>
      </p:sp>
      <p:sp>
        <p:nvSpPr>
          <p:cNvPr id="4" name="مستطيل 3"/>
          <p:cNvSpPr/>
          <p:nvPr/>
        </p:nvSpPr>
        <p:spPr>
          <a:xfrm>
            <a:off x="2195736" y="368361"/>
            <a:ext cx="5976664" cy="10801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</a:rPr>
              <a:t>I have a crush on you</a:t>
            </a:r>
            <a:endParaRPr lang="ar-SA" sz="4000" b="1" dirty="0">
              <a:solidFill>
                <a:schemeClr val="tx1"/>
              </a:solidFill>
            </a:endParaRPr>
          </a:p>
        </p:txBody>
      </p:sp>
      <p:sp>
        <p:nvSpPr>
          <p:cNvPr id="6" name="مستطيل 5"/>
          <p:cNvSpPr/>
          <p:nvPr/>
        </p:nvSpPr>
        <p:spPr>
          <a:xfrm>
            <a:off x="3419872" y="4509120"/>
            <a:ext cx="4608512" cy="115212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</a:rPr>
              <a:t>I am crazy about you</a:t>
            </a:r>
            <a:endParaRPr lang="ar-SA" sz="4000" b="1" dirty="0">
              <a:solidFill>
                <a:schemeClr val="tx1"/>
              </a:solidFill>
            </a:endParaRPr>
          </a:p>
        </p:txBody>
      </p:sp>
      <p:sp>
        <p:nvSpPr>
          <p:cNvPr id="10" name="مستطيل 9"/>
          <p:cNvSpPr/>
          <p:nvPr/>
        </p:nvSpPr>
        <p:spPr>
          <a:xfrm>
            <a:off x="2215239" y="5661248"/>
            <a:ext cx="2974656" cy="93610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4000" b="1" dirty="0">
                <a:solidFill>
                  <a:schemeClr val="tx1"/>
                </a:solidFill>
              </a:rPr>
              <a:t>مجنون فيك</a:t>
            </a:r>
          </a:p>
        </p:txBody>
      </p:sp>
      <p:sp>
        <p:nvSpPr>
          <p:cNvPr id="12" name="مستطيل 11"/>
          <p:cNvSpPr/>
          <p:nvPr/>
        </p:nvSpPr>
        <p:spPr>
          <a:xfrm>
            <a:off x="4666336" y="1448481"/>
            <a:ext cx="2830640" cy="86409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4000" b="1" dirty="0">
                <a:solidFill>
                  <a:schemeClr val="tx1"/>
                </a:solidFill>
              </a:rPr>
              <a:t>معجب فيك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88"/>
          <a:stretch/>
        </p:blipFill>
        <p:spPr bwMode="auto">
          <a:xfrm>
            <a:off x="178848" y="2305681"/>
            <a:ext cx="3000160" cy="209242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450941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8800" b="1" dirty="0"/>
              <a:t>  </a:t>
            </a:r>
            <a:endParaRPr lang="ar-SA" sz="8800" b="1" dirty="0"/>
          </a:p>
        </p:txBody>
      </p:sp>
      <p:sp>
        <p:nvSpPr>
          <p:cNvPr id="3" name="شكل بيضاوي 2"/>
          <p:cNvSpPr/>
          <p:nvPr/>
        </p:nvSpPr>
        <p:spPr>
          <a:xfrm>
            <a:off x="5490726" y="157231"/>
            <a:ext cx="2992411" cy="1642931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Gender</a:t>
            </a:r>
          </a:p>
          <a:p>
            <a:pPr algn="ctr"/>
            <a:r>
              <a:rPr lang="ar-SA" sz="3200" b="1" dirty="0">
                <a:solidFill>
                  <a:schemeClr val="bg1"/>
                </a:solidFill>
              </a:rPr>
              <a:t>نوع الجنس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5" name="سهم إلى اليسار 4"/>
          <p:cNvSpPr/>
          <p:nvPr/>
        </p:nvSpPr>
        <p:spPr>
          <a:xfrm rot="19987199">
            <a:off x="4710219" y="1112063"/>
            <a:ext cx="1383104" cy="690748"/>
          </a:xfrm>
          <a:prstGeom prst="lef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6" name="مستطيل 5"/>
          <p:cNvSpPr/>
          <p:nvPr/>
        </p:nvSpPr>
        <p:spPr>
          <a:xfrm>
            <a:off x="520665" y="2780928"/>
            <a:ext cx="3240360" cy="10801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6000" b="1" dirty="0">
                <a:solidFill>
                  <a:schemeClr val="tx1"/>
                </a:solidFill>
              </a:rPr>
              <a:t>Male</a:t>
            </a:r>
            <a:endParaRPr lang="ar-SA" sz="6000" b="1" dirty="0">
              <a:solidFill>
                <a:schemeClr val="tx1"/>
              </a:solidFill>
            </a:endParaRPr>
          </a:p>
        </p:txBody>
      </p:sp>
      <p:sp>
        <p:nvSpPr>
          <p:cNvPr id="17" name="مستطيل 16"/>
          <p:cNvSpPr/>
          <p:nvPr/>
        </p:nvSpPr>
        <p:spPr>
          <a:xfrm>
            <a:off x="520665" y="5268698"/>
            <a:ext cx="3240360" cy="10801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5400" b="1" dirty="0">
                <a:solidFill>
                  <a:srgbClr val="00B0F0"/>
                </a:solidFill>
              </a:rPr>
              <a:t>Fe</a:t>
            </a:r>
            <a:r>
              <a:rPr lang="en-US" sz="5400" b="1" dirty="0">
                <a:solidFill>
                  <a:schemeClr val="tx1"/>
                </a:solidFill>
              </a:rPr>
              <a:t>male</a:t>
            </a:r>
            <a:endParaRPr lang="ar-SA" sz="5400" b="1" dirty="0">
              <a:solidFill>
                <a:schemeClr val="tx1"/>
              </a:solidFill>
            </a:endParaRPr>
          </a:p>
        </p:txBody>
      </p:sp>
      <p:pic>
        <p:nvPicPr>
          <p:cNvPr id="4" name="صورة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01" t="9312" r="16716" b="40318"/>
          <a:stretch/>
        </p:blipFill>
        <p:spPr>
          <a:xfrm>
            <a:off x="4088432" y="2501342"/>
            <a:ext cx="1939323" cy="171661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صورة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72" t="15798" r="19593" b="40929"/>
          <a:stretch/>
        </p:blipFill>
        <p:spPr>
          <a:xfrm>
            <a:off x="4154377" y="4944662"/>
            <a:ext cx="1738952" cy="172819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316967712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8800" b="1" dirty="0"/>
              <a:t>  </a:t>
            </a:r>
            <a:endParaRPr lang="ar-SA" sz="8800" b="1" dirty="0"/>
          </a:p>
        </p:txBody>
      </p:sp>
      <p:sp>
        <p:nvSpPr>
          <p:cNvPr id="4" name="مستطيل 3"/>
          <p:cNvSpPr/>
          <p:nvPr/>
        </p:nvSpPr>
        <p:spPr>
          <a:xfrm>
            <a:off x="705896" y="332656"/>
            <a:ext cx="5976664" cy="10801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</a:rPr>
              <a:t>I am thinking of you</a:t>
            </a:r>
            <a:endParaRPr lang="ar-SA" sz="4000" b="1" dirty="0">
              <a:solidFill>
                <a:schemeClr val="tx1"/>
              </a:solidFill>
            </a:endParaRPr>
          </a:p>
        </p:txBody>
      </p:sp>
      <p:sp>
        <p:nvSpPr>
          <p:cNvPr id="6" name="مستطيل 5"/>
          <p:cNvSpPr/>
          <p:nvPr/>
        </p:nvSpPr>
        <p:spPr>
          <a:xfrm>
            <a:off x="2555776" y="4509120"/>
            <a:ext cx="5112568" cy="115212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</a:rPr>
              <a:t>You mean a lot to me!</a:t>
            </a:r>
            <a:endParaRPr lang="ar-SA" sz="4000" b="1" dirty="0">
              <a:solidFill>
                <a:schemeClr val="tx1"/>
              </a:solidFill>
            </a:endParaRPr>
          </a:p>
        </p:txBody>
      </p:sp>
      <p:sp>
        <p:nvSpPr>
          <p:cNvPr id="10" name="مستطيل 9"/>
          <p:cNvSpPr/>
          <p:nvPr/>
        </p:nvSpPr>
        <p:spPr>
          <a:xfrm>
            <a:off x="1187624" y="5661248"/>
            <a:ext cx="3478712" cy="93610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4000" b="1" dirty="0">
                <a:solidFill>
                  <a:schemeClr val="tx1"/>
                </a:solidFill>
              </a:rPr>
              <a:t>أنت تعني لي الكثير</a:t>
            </a:r>
          </a:p>
        </p:txBody>
      </p:sp>
      <p:sp>
        <p:nvSpPr>
          <p:cNvPr id="12" name="مستطيل 11"/>
          <p:cNvSpPr/>
          <p:nvPr/>
        </p:nvSpPr>
        <p:spPr>
          <a:xfrm>
            <a:off x="2916039" y="1412776"/>
            <a:ext cx="2448272" cy="86409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4000" b="1" dirty="0">
                <a:solidFill>
                  <a:schemeClr val="tx1"/>
                </a:solidFill>
              </a:rPr>
              <a:t>أفكر فيك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86" t="19519" r="62970" b="43401"/>
          <a:stretch/>
        </p:blipFill>
        <p:spPr bwMode="auto">
          <a:xfrm>
            <a:off x="7164288" y="623454"/>
            <a:ext cx="1676400" cy="20643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05030516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8800" b="1" dirty="0"/>
              <a:t>  </a:t>
            </a:r>
            <a:endParaRPr lang="ar-SA" sz="8800" b="1" dirty="0"/>
          </a:p>
        </p:txBody>
      </p:sp>
      <p:sp>
        <p:nvSpPr>
          <p:cNvPr id="4" name="مستطيل 3"/>
          <p:cNvSpPr/>
          <p:nvPr/>
        </p:nvSpPr>
        <p:spPr>
          <a:xfrm>
            <a:off x="705896" y="332656"/>
            <a:ext cx="2977168" cy="10801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</a:rPr>
              <a:t>I am yours</a:t>
            </a:r>
            <a:endParaRPr lang="ar-SA" sz="4000" b="1" dirty="0">
              <a:solidFill>
                <a:schemeClr val="tx1"/>
              </a:solidFill>
            </a:endParaRPr>
          </a:p>
        </p:txBody>
      </p:sp>
      <p:sp>
        <p:nvSpPr>
          <p:cNvPr id="6" name="مستطيل 5"/>
          <p:cNvSpPr/>
          <p:nvPr/>
        </p:nvSpPr>
        <p:spPr>
          <a:xfrm>
            <a:off x="5220072" y="4365104"/>
            <a:ext cx="3168352" cy="115212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</a:rPr>
              <a:t>You are mine</a:t>
            </a:r>
            <a:endParaRPr lang="ar-SA" sz="4000" b="1" dirty="0">
              <a:solidFill>
                <a:schemeClr val="tx1"/>
              </a:solidFill>
            </a:endParaRPr>
          </a:p>
        </p:txBody>
      </p:sp>
      <p:sp>
        <p:nvSpPr>
          <p:cNvPr id="10" name="مستطيل 9"/>
          <p:cNvSpPr/>
          <p:nvPr/>
        </p:nvSpPr>
        <p:spPr>
          <a:xfrm>
            <a:off x="6059488" y="5517232"/>
            <a:ext cx="1728032" cy="79208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4000" b="1" dirty="0">
                <a:solidFill>
                  <a:schemeClr val="tx1"/>
                </a:solidFill>
              </a:rPr>
              <a:t>أنت لي</a:t>
            </a:r>
          </a:p>
        </p:txBody>
      </p:sp>
      <p:sp>
        <p:nvSpPr>
          <p:cNvPr id="12" name="مستطيل 11"/>
          <p:cNvSpPr/>
          <p:nvPr/>
        </p:nvSpPr>
        <p:spPr>
          <a:xfrm>
            <a:off x="970344" y="1409475"/>
            <a:ext cx="1585432" cy="86409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4000" b="1" dirty="0">
                <a:solidFill>
                  <a:schemeClr val="tx1"/>
                </a:solidFill>
              </a:rPr>
              <a:t>كلي لك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6760" y="1841522"/>
            <a:ext cx="2974975" cy="218916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17386430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8800" b="1" dirty="0"/>
              <a:t>  </a:t>
            </a:r>
            <a:endParaRPr lang="ar-SA" sz="8800" b="1" dirty="0"/>
          </a:p>
        </p:txBody>
      </p:sp>
      <p:sp>
        <p:nvSpPr>
          <p:cNvPr id="4" name="مستطيل 3"/>
          <p:cNvSpPr/>
          <p:nvPr/>
        </p:nvSpPr>
        <p:spPr>
          <a:xfrm>
            <a:off x="705896" y="332656"/>
            <a:ext cx="4874216" cy="107681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</a:rPr>
              <a:t>I will be by your side</a:t>
            </a:r>
            <a:endParaRPr lang="ar-SA" sz="4000" b="1" dirty="0">
              <a:solidFill>
                <a:schemeClr val="tx1"/>
              </a:solidFill>
            </a:endParaRPr>
          </a:p>
        </p:txBody>
      </p:sp>
      <p:sp>
        <p:nvSpPr>
          <p:cNvPr id="6" name="مستطيل 5"/>
          <p:cNvSpPr/>
          <p:nvPr/>
        </p:nvSpPr>
        <p:spPr>
          <a:xfrm>
            <a:off x="2123728" y="4365104"/>
            <a:ext cx="6408712" cy="115212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</a:rPr>
              <a:t>Thanks </a:t>
            </a:r>
            <a:r>
              <a:rPr lang="en-US" sz="4000" b="1" dirty="0">
                <a:solidFill>
                  <a:srgbClr val="00B0F0"/>
                </a:solidFill>
              </a:rPr>
              <a:t>for being </a:t>
            </a:r>
            <a:r>
              <a:rPr lang="en-US" sz="4000" b="1" dirty="0">
                <a:solidFill>
                  <a:schemeClr val="tx1"/>
                </a:solidFill>
              </a:rPr>
              <a:t>in my life!</a:t>
            </a:r>
            <a:endParaRPr lang="ar-SA" sz="4000" b="1" dirty="0">
              <a:solidFill>
                <a:schemeClr val="tx1"/>
              </a:solidFill>
            </a:endParaRPr>
          </a:p>
        </p:txBody>
      </p:sp>
      <p:sp>
        <p:nvSpPr>
          <p:cNvPr id="10" name="مستطيل 9"/>
          <p:cNvSpPr/>
          <p:nvPr/>
        </p:nvSpPr>
        <p:spPr>
          <a:xfrm>
            <a:off x="3059832" y="5517232"/>
            <a:ext cx="4608512" cy="93610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4000" b="1" dirty="0">
                <a:solidFill>
                  <a:schemeClr val="tx1"/>
                </a:solidFill>
              </a:rPr>
              <a:t>شكراً </a:t>
            </a:r>
            <a:r>
              <a:rPr lang="ar-SA" sz="4000" b="1" dirty="0">
                <a:solidFill>
                  <a:srgbClr val="00B0F0"/>
                </a:solidFill>
              </a:rPr>
              <a:t>لوجودك</a:t>
            </a:r>
            <a:r>
              <a:rPr lang="ar-SA" sz="4000" b="1" dirty="0">
                <a:solidFill>
                  <a:schemeClr val="tx1"/>
                </a:solidFill>
              </a:rPr>
              <a:t> في حياتي</a:t>
            </a:r>
          </a:p>
        </p:txBody>
      </p:sp>
      <p:sp>
        <p:nvSpPr>
          <p:cNvPr id="12" name="مستطيل 11"/>
          <p:cNvSpPr/>
          <p:nvPr/>
        </p:nvSpPr>
        <p:spPr>
          <a:xfrm>
            <a:off x="1259632" y="1409474"/>
            <a:ext cx="2665552" cy="101141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4000" b="1" dirty="0">
                <a:solidFill>
                  <a:schemeClr val="tx1"/>
                </a:solidFill>
              </a:rPr>
              <a:t>سأبقى بجانبك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00" t="21684" r="60000" b="45529"/>
          <a:stretch/>
        </p:blipFill>
        <p:spPr bwMode="auto">
          <a:xfrm>
            <a:off x="5457800" y="1556792"/>
            <a:ext cx="1922512" cy="240314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29345340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8800" b="1" dirty="0"/>
              <a:t>  </a:t>
            </a:r>
            <a:endParaRPr lang="ar-SA" sz="8800" b="1" dirty="0"/>
          </a:p>
        </p:txBody>
      </p:sp>
      <p:sp>
        <p:nvSpPr>
          <p:cNvPr id="4" name="مستطيل 3"/>
          <p:cNvSpPr/>
          <p:nvPr/>
        </p:nvSpPr>
        <p:spPr>
          <a:xfrm>
            <a:off x="722486" y="725519"/>
            <a:ext cx="4874216" cy="107681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4000" b="1" dirty="0">
                <a:solidFill>
                  <a:schemeClr val="tx1"/>
                </a:solidFill>
              </a:rPr>
              <a:t>كيف تقول بالإنجليزي :</a:t>
            </a:r>
          </a:p>
        </p:txBody>
      </p:sp>
      <p:sp>
        <p:nvSpPr>
          <p:cNvPr id="6" name="مستطيل 5"/>
          <p:cNvSpPr/>
          <p:nvPr/>
        </p:nvSpPr>
        <p:spPr>
          <a:xfrm>
            <a:off x="2152747" y="4941168"/>
            <a:ext cx="6408712" cy="115212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</a:rPr>
              <a:t>I don’t have the heart to …</a:t>
            </a:r>
            <a:endParaRPr lang="ar-SA" sz="4000" b="1" dirty="0">
              <a:solidFill>
                <a:schemeClr val="tx1"/>
              </a:solidFill>
            </a:endParaRPr>
          </a:p>
        </p:txBody>
      </p:sp>
      <p:sp>
        <p:nvSpPr>
          <p:cNvPr id="12" name="مستطيل 11"/>
          <p:cNvSpPr/>
          <p:nvPr/>
        </p:nvSpPr>
        <p:spPr>
          <a:xfrm>
            <a:off x="1575418" y="1802338"/>
            <a:ext cx="3168352" cy="101141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4000" b="1" dirty="0">
                <a:solidFill>
                  <a:schemeClr val="tx1"/>
                </a:solidFill>
              </a:rPr>
              <a:t>قلبي ما يطاوعني</a:t>
            </a:r>
          </a:p>
        </p:txBody>
      </p:sp>
      <p:sp>
        <p:nvSpPr>
          <p:cNvPr id="3" name="سهم للأسفل 2"/>
          <p:cNvSpPr/>
          <p:nvPr/>
        </p:nvSpPr>
        <p:spPr>
          <a:xfrm rot="19882784">
            <a:off x="3174433" y="3116506"/>
            <a:ext cx="588720" cy="1530646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2323701297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8800" b="1" dirty="0"/>
              <a:t>  </a:t>
            </a:r>
            <a:endParaRPr lang="ar-SA" sz="8800" b="1" dirty="0"/>
          </a:p>
        </p:txBody>
      </p:sp>
      <p:sp>
        <p:nvSpPr>
          <p:cNvPr id="6" name="مستطيل 5"/>
          <p:cNvSpPr/>
          <p:nvPr/>
        </p:nvSpPr>
        <p:spPr>
          <a:xfrm>
            <a:off x="395536" y="1887310"/>
            <a:ext cx="7373835" cy="136815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</a:rPr>
              <a:t>I don’t have the heart to </a:t>
            </a:r>
            <a:r>
              <a:rPr lang="en-US" sz="4000" b="1" dirty="0">
                <a:solidFill>
                  <a:srgbClr val="00B0F0"/>
                </a:solidFill>
              </a:rPr>
              <a:t>hurt</a:t>
            </a:r>
            <a:r>
              <a:rPr lang="en-US" sz="4000" b="1" dirty="0">
                <a:solidFill>
                  <a:schemeClr val="tx1"/>
                </a:solidFill>
              </a:rPr>
              <a:t> you</a:t>
            </a:r>
            <a:endParaRPr lang="ar-SA" sz="4000" b="1" dirty="0">
              <a:solidFill>
                <a:schemeClr val="tx1"/>
              </a:solidFill>
            </a:endParaRPr>
          </a:p>
        </p:txBody>
      </p:sp>
      <p:sp>
        <p:nvSpPr>
          <p:cNvPr id="7" name="مستطيل 6"/>
          <p:cNvSpPr/>
          <p:nvPr/>
        </p:nvSpPr>
        <p:spPr>
          <a:xfrm>
            <a:off x="1256009" y="764704"/>
            <a:ext cx="4940798" cy="112260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4000" b="1" dirty="0">
                <a:solidFill>
                  <a:schemeClr val="tx1"/>
                </a:solidFill>
              </a:rPr>
              <a:t>قلبي ما يطاوعني أني </a:t>
            </a:r>
            <a:r>
              <a:rPr lang="ar-SA" sz="4000" b="1" dirty="0">
                <a:solidFill>
                  <a:srgbClr val="00B0F0"/>
                </a:solidFill>
              </a:rPr>
              <a:t>أجرح</a:t>
            </a:r>
            <a:r>
              <a:rPr lang="ar-SA" sz="4000" b="1" dirty="0">
                <a:solidFill>
                  <a:schemeClr val="tx1"/>
                </a:solidFill>
              </a:rPr>
              <a:t>ك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01" t="20749" r="55090" b="53666"/>
          <a:stretch/>
        </p:blipFill>
        <p:spPr bwMode="auto">
          <a:xfrm>
            <a:off x="2915694" y="3861048"/>
            <a:ext cx="3281113" cy="223224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8606803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8800" b="1" dirty="0"/>
              <a:t>  </a:t>
            </a:r>
            <a:endParaRPr lang="ar-SA" sz="8800" b="1" dirty="0"/>
          </a:p>
        </p:txBody>
      </p:sp>
      <p:sp>
        <p:nvSpPr>
          <p:cNvPr id="6" name="مستطيل 5"/>
          <p:cNvSpPr/>
          <p:nvPr/>
        </p:nvSpPr>
        <p:spPr>
          <a:xfrm>
            <a:off x="683569" y="1715569"/>
            <a:ext cx="7738214" cy="12961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</a:rPr>
              <a:t>I don’t have the heart to </a:t>
            </a:r>
            <a:r>
              <a:rPr lang="en-US" sz="4000" b="1" dirty="0">
                <a:solidFill>
                  <a:srgbClr val="00B0F0"/>
                </a:solidFill>
              </a:rPr>
              <a:t>leave</a:t>
            </a:r>
            <a:r>
              <a:rPr lang="en-US" sz="4000" b="1" dirty="0">
                <a:solidFill>
                  <a:schemeClr val="tx1"/>
                </a:solidFill>
              </a:rPr>
              <a:t> you</a:t>
            </a:r>
            <a:endParaRPr lang="ar-SA" sz="4000" b="1" dirty="0">
              <a:solidFill>
                <a:schemeClr val="tx1"/>
              </a:solidFill>
            </a:endParaRPr>
          </a:p>
        </p:txBody>
      </p:sp>
      <p:sp>
        <p:nvSpPr>
          <p:cNvPr id="7" name="مستطيل 6"/>
          <p:cNvSpPr/>
          <p:nvPr/>
        </p:nvSpPr>
        <p:spPr>
          <a:xfrm>
            <a:off x="1475656" y="592963"/>
            <a:ext cx="4940798" cy="112260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4000" b="1" dirty="0">
                <a:solidFill>
                  <a:schemeClr val="tx1"/>
                </a:solidFill>
              </a:rPr>
              <a:t>قلبي ما يطاوعني أني </a:t>
            </a:r>
            <a:r>
              <a:rPr lang="ar-SA" sz="4000" b="1" dirty="0">
                <a:solidFill>
                  <a:srgbClr val="00B0F0"/>
                </a:solidFill>
              </a:rPr>
              <a:t>أترك</a:t>
            </a:r>
            <a:r>
              <a:rPr lang="ar-SA" sz="4000" b="1" dirty="0">
                <a:solidFill>
                  <a:schemeClr val="tx1"/>
                </a:solidFill>
              </a:rPr>
              <a:t>ك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085"/>
          <a:stretch/>
        </p:blipFill>
        <p:spPr bwMode="auto">
          <a:xfrm>
            <a:off x="2843808" y="3717032"/>
            <a:ext cx="4322343" cy="250963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78846877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8800" b="1" dirty="0"/>
              <a:t>  </a:t>
            </a:r>
            <a:endParaRPr lang="ar-SA" sz="8800" b="1" dirty="0"/>
          </a:p>
        </p:txBody>
      </p:sp>
      <p:graphicFrame>
        <p:nvGraphicFramePr>
          <p:cNvPr id="3" name="جدول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3113618"/>
              </p:ext>
            </p:extLst>
          </p:nvPr>
        </p:nvGraphicFramePr>
        <p:xfrm>
          <a:off x="1187624" y="1052737"/>
          <a:ext cx="6696744" cy="4968552"/>
        </p:xfrm>
        <a:graphic>
          <a:graphicData uri="http://schemas.openxmlformats.org/drawingml/2006/table">
            <a:tbl>
              <a:tblPr rtl="1" firstRow="1" bandRow="1">
                <a:tableStyleId>{5C22544A-7EE6-4342-B048-85BDC9FD1C3A}</a:tableStyleId>
              </a:tblPr>
              <a:tblGrid>
                <a:gridCol w="33483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483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656184">
                <a:tc>
                  <a:txBody>
                    <a:bodyPr/>
                    <a:lstStyle/>
                    <a:p>
                      <a:pPr algn="ctr" rtl="1"/>
                      <a:endParaRPr lang="ar-SA" sz="3200" b="1" dirty="0">
                        <a:solidFill>
                          <a:schemeClr val="tx1"/>
                        </a:solidFill>
                      </a:endParaRPr>
                    </a:p>
                    <a:p>
                      <a:pPr algn="ctr" rtl="1"/>
                      <a:r>
                        <a:rPr lang="ar-SA" sz="3200" b="1" dirty="0">
                          <a:solidFill>
                            <a:schemeClr val="tx1"/>
                          </a:solidFill>
                        </a:rPr>
                        <a:t>الحُب أعمى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ar-SA" sz="3200" b="1" dirty="0">
                        <a:solidFill>
                          <a:schemeClr val="tx1"/>
                        </a:solidFill>
                      </a:endParaRPr>
                    </a:p>
                    <a:p>
                      <a:pPr algn="ctr" rtl="1"/>
                      <a:r>
                        <a:rPr lang="en-US" sz="3200" b="1" dirty="0">
                          <a:solidFill>
                            <a:schemeClr val="tx1"/>
                          </a:solidFill>
                        </a:rPr>
                        <a:t>Love</a:t>
                      </a:r>
                      <a:r>
                        <a:rPr lang="en-US" sz="3200" b="1" baseline="0" dirty="0">
                          <a:solidFill>
                            <a:schemeClr val="tx1"/>
                          </a:solidFill>
                        </a:rPr>
                        <a:t> is blind</a:t>
                      </a:r>
                      <a:endParaRPr lang="ar-SA" sz="32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56184">
                <a:tc>
                  <a:txBody>
                    <a:bodyPr/>
                    <a:lstStyle/>
                    <a:p>
                      <a:pPr algn="ctr" rtl="1"/>
                      <a:endParaRPr lang="ar-SA" sz="3200" b="1" dirty="0">
                        <a:solidFill>
                          <a:schemeClr val="tx1"/>
                        </a:solidFill>
                      </a:endParaRPr>
                    </a:p>
                    <a:p>
                      <a:pPr algn="ctr" rtl="1"/>
                      <a:r>
                        <a:rPr lang="ar-SA" sz="3200" b="1" dirty="0">
                          <a:solidFill>
                            <a:schemeClr val="tx1"/>
                          </a:solidFill>
                        </a:rPr>
                        <a:t>الحُب</a:t>
                      </a:r>
                      <a:r>
                        <a:rPr lang="ar-SA" sz="3200" b="1" baseline="0" dirty="0">
                          <a:solidFill>
                            <a:schemeClr val="tx1"/>
                          </a:solidFill>
                        </a:rPr>
                        <a:t> من النظرة الأولى</a:t>
                      </a:r>
                      <a:endParaRPr lang="ar-SA" sz="32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ar-SA" sz="3200" b="1" dirty="0">
                        <a:solidFill>
                          <a:schemeClr val="tx1"/>
                        </a:solidFill>
                      </a:endParaRPr>
                    </a:p>
                    <a:p>
                      <a:pPr algn="ctr" rtl="1"/>
                      <a:r>
                        <a:rPr lang="en-US" sz="3200" b="1" dirty="0">
                          <a:solidFill>
                            <a:schemeClr val="tx1"/>
                          </a:solidFill>
                        </a:rPr>
                        <a:t>Love at first sight</a:t>
                      </a:r>
                      <a:endParaRPr lang="ar-SA" sz="32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56184">
                <a:tc>
                  <a:txBody>
                    <a:bodyPr/>
                    <a:lstStyle/>
                    <a:p>
                      <a:pPr algn="ctr" rtl="1"/>
                      <a:endParaRPr lang="ar-SA" sz="3200" b="1" dirty="0">
                        <a:solidFill>
                          <a:schemeClr val="tx1"/>
                        </a:solidFill>
                      </a:endParaRPr>
                    </a:p>
                    <a:p>
                      <a:pPr algn="ctr" rtl="1"/>
                      <a:r>
                        <a:rPr lang="ar-SA" sz="3200" b="1" dirty="0">
                          <a:solidFill>
                            <a:schemeClr val="tx1"/>
                          </a:solidFill>
                        </a:rPr>
                        <a:t>حُب من طرف احد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ar-SA" sz="3200" b="1" dirty="0">
                        <a:solidFill>
                          <a:schemeClr val="tx1"/>
                        </a:solidFill>
                      </a:endParaRPr>
                    </a:p>
                    <a:p>
                      <a:pPr algn="ctr" rtl="1"/>
                      <a:r>
                        <a:rPr lang="en-US" sz="3200" b="1" dirty="0">
                          <a:solidFill>
                            <a:schemeClr val="tx1"/>
                          </a:solidFill>
                        </a:rPr>
                        <a:t>One-sided</a:t>
                      </a:r>
                      <a:r>
                        <a:rPr lang="en-US" sz="3200" b="1" baseline="0" dirty="0">
                          <a:solidFill>
                            <a:schemeClr val="tx1"/>
                          </a:solidFill>
                        </a:rPr>
                        <a:t> love</a:t>
                      </a:r>
                      <a:endParaRPr lang="ar-SA" sz="32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75362256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8800" b="1" dirty="0"/>
              <a:t>   </a:t>
            </a:r>
            <a:endParaRPr lang="ar-SA" sz="8800" b="1" dirty="0"/>
          </a:p>
        </p:txBody>
      </p:sp>
      <p:graphicFrame>
        <p:nvGraphicFramePr>
          <p:cNvPr id="5" name="جدول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7425729"/>
              </p:ext>
            </p:extLst>
          </p:nvPr>
        </p:nvGraphicFramePr>
        <p:xfrm>
          <a:off x="3246" y="1988840"/>
          <a:ext cx="9144000" cy="4392485"/>
        </p:xfrm>
        <a:graphic>
          <a:graphicData uri="http://schemas.openxmlformats.org/drawingml/2006/table">
            <a:tbl>
              <a:tblPr rtl="1" firstRow="1" bandRow="1">
                <a:tableStyleId>{5C22544A-7EE6-4342-B048-85BDC9FD1C3A}</a:tableStyleId>
              </a:tblPr>
              <a:tblGrid>
                <a:gridCol w="31383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576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78497">
                <a:tc>
                  <a:txBody>
                    <a:bodyPr/>
                    <a:lstStyle/>
                    <a:p>
                      <a:pPr algn="ctr" rtl="1"/>
                      <a:r>
                        <a:rPr lang="ar-SA" sz="2400" b="1" dirty="0">
                          <a:solidFill>
                            <a:schemeClr val="tx1"/>
                          </a:solidFill>
                        </a:rPr>
                        <a:t>كيف تعبّر</a:t>
                      </a:r>
                      <a:r>
                        <a:rPr lang="ar-SA" sz="2400" b="1" baseline="0" dirty="0">
                          <a:solidFill>
                            <a:schemeClr val="tx1"/>
                          </a:solidFill>
                        </a:rPr>
                        <a:t> عن نفسك</a:t>
                      </a:r>
                      <a:endParaRPr lang="ar-SA" sz="2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SA" sz="2400" b="1" dirty="0">
                          <a:solidFill>
                            <a:schemeClr val="tx1"/>
                          </a:solidFill>
                        </a:rPr>
                        <a:t>كيف</a:t>
                      </a:r>
                      <a:r>
                        <a:rPr lang="ar-SA" sz="2400" b="1" baseline="0" dirty="0">
                          <a:solidFill>
                            <a:schemeClr val="tx1"/>
                          </a:solidFill>
                        </a:rPr>
                        <a:t> تصف المظهر الخارجي</a:t>
                      </a:r>
                      <a:endParaRPr lang="ar-SA" sz="2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SA" sz="2400" b="1" dirty="0">
                          <a:solidFill>
                            <a:schemeClr val="bg1"/>
                          </a:solidFill>
                        </a:rPr>
                        <a:t>كيف تعبّر عن انزعاجك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78497">
                <a:tc>
                  <a:txBody>
                    <a:bodyPr/>
                    <a:lstStyle/>
                    <a:p>
                      <a:pPr algn="ctr" rtl="1"/>
                      <a:r>
                        <a:rPr lang="ar-SA" sz="2400" b="1" dirty="0"/>
                        <a:t>كيف تعبّر عن عائلتك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SA" sz="2400" b="1" dirty="0"/>
                        <a:t>كيف تعبّر عن دينك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SA" sz="2400" b="1" dirty="0"/>
                        <a:t>كيف تعبّر عن اعتذارك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78497">
                <a:tc>
                  <a:txBody>
                    <a:bodyPr/>
                    <a:lstStyle/>
                    <a:p>
                      <a:pPr algn="ctr" rtl="1"/>
                      <a:r>
                        <a:rPr lang="ar-SA" sz="2400" b="1" dirty="0"/>
                        <a:t>كيف تعبّر عن يومك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SA" sz="2400" b="1" dirty="0">
                          <a:solidFill>
                            <a:schemeClr val="tx1"/>
                          </a:solidFill>
                        </a:rPr>
                        <a:t>كيف تعبّر عن وطنك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SA" sz="2400" b="1" dirty="0"/>
                        <a:t>كيف تطلب</a:t>
                      </a:r>
                      <a:r>
                        <a:rPr lang="ar-SA" sz="2400" b="1" baseline="0" dirty="0"/>
                        <a:t> المساعدة</a:t>
                      </a:r>
                      <a:endParaRPr lang="ar-SA" sz="2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78497">
                <a:tc>
                  <a:txBody>
                    <a:bodyPr/>
                    <a:lstStyle/>
                    <a:p>
                      <a:pPr algn="r" rtl="1"/>
                      <a:r>
                        <a:rPr lang="ar-SA" sz="2400" b="1" dirty="0"/>
                        <a:t>كيف تعبّر عن عملك / دراستك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SA" sz="2400" b="1" dirty="0">
                          <a:solidFill>
                            <a:schemeClr val="tx1"/>
                          </a:solidFill>
                        </a:rPr>
                        <a:t>كيف تصف موقع مكان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SA" sz="2400" b="1" dirty="0"/>
                        <a:t>كيف تجتاز المقابلة الشخصية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78497">
                <a:tc>
                  <a:txBody>
                    <a:bodyPr/>
                    <a:lstStyle/>
                    <a:p>
                      <a:pPr algn="ctr" rtl="1"/>
                      <a:r>
                        <a:rPr lang="ar-SA" sz="2400" b="1" dirty="0"/>
                        <a:t>كيف تعبّر عن هواياتك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SA" sz="2400" b="1" dirty="0">
                          <a:solidFill>
                            <a:schemeClr val="tx1"/>
                          </a:solidFill>
                        </a:rPr>
                        <a:t>كيف تعبّر عن حُبك لشخص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SA" sz="2400" b="1" dirty="0"/>
                        <a:t>كيف تعبّر عن تفاصيل السفر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22942225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8800" b="1" dirty="0"/>
              <a:t>  </a:t>
            </a:r>
            <a:endParaRPr lang="ar-SA" sz="8800" b="1" dirty="0"/>
          </a:p>
        </p:txBody>
      </p:sp>
      <p:sp>
        <p:nvSpPr>
          <p:cNvPr id="4" name="مستطيل 3"/>
          <p:cNvSpPr/>
          <p:nvPr/>
        </p:nvSpPr>
        <p:spPr>
          <a:xfrm>
            <a:off x="2699792" y="476672"/>
            <a:ext cx="4896544" cy="13230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4000" b="1" dirty="0">
                <a:solidFill>
                  <a:schemeClr val="tx1"/>
                </a:solidFill>
              </a:rPr>
              <a:t>كيف تعبّر عن انزعاجك وشكوتك ؟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18" t="21334" r="15909" b="47717"/>
          <a:stretch/>
        </p:blipFill>
        <p:spPr bwMode="auto">
          <a:xfrm>
            <a:off x="3600140" y="2204864"/>
            <a:ext cx="3095847" cy="24482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مستطيل 2"/>
          <p:cNvSpPr/>
          <p:nvPr/>
        </p:nvSpPr>
        <p:spPr>
          <a:xfrm>
            <a:off x="251520" y="5564570"/>
            <a:ext cx="4032448" cy="115212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2400" b="1" dirty="0">
                <a:solidFill>
                  <a:schemeClr val="tx1"/>
                </a:solidFill>
              </a:rPr>
              <a:t>الّذِينَ ينفِقُون فِي السراء والضراء وَالكاظِمينَ الغيظ والعافينَ عن النّاس واللهُ يحب المُحسِنين</a:t>
            </a:r>
          </a:p>
        </p:txBody>
      </p:sp>
    </p:spTree>
    <p:extLst>
      <p:ext uri="{BB962C8B-B14F-4D97-AF65-F5344CB8AC3E}">
        <p14:creationId xmlns:p14="http://schemas.microsoft.com/office/powerpoint/2010/main" val="1283938696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8800" b="1" dirty="0"/>
              <a:t>  </a:t>
            </a:r>
            <a:endParaRPr lang="ar-SA" sz="8800" b="1" dirty="0"/>
          </a:p>
        </p:txBody>
      </p:sp>
      <p:sp>
        <p:nvSpPr>
          <p:cNvPr id="4" name="مستطيل 3"/>
          <p:cNvSpPr/>
          <p:nvPr/>
        </p:nvSpPr>
        <p:spPr>
          <a:xfrm>
            <a:off x="1213916" y="1228490"/>
            <a:ext cx="2448272" cy="13230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4800" b="1" dirty="0">
                <a:solidFill>
                  <a:schemeClr val="tx1"/>
                </a:solidFill>
              </a:rPr>
              <a:t>Bother</a:t>
            </a:r>
            <a:endParaRPr lang="ar-SA" sz="4800" b="1" dirty="0">
              <a:solidFill>
                <a:schemeClr val="tx1"/>
              </a:solidFill>
            </a:endParaRPr>
          </a:p>
        </p:txBody>
      </p:sp>
      <p:sp>
        <p:nvSpPr>
          <p:cNvPr id="3" name="سهم للأسفل 2"/>
          <p:cNvSpPr/>
          <p:nvPr/>
        </p:nvSpPr>
        <p:spPr>
          <a:xfrm>
            <a:off x="1691680" y="2532830"/>
            <a:ext cx="746372" cy="1268730"/>
          </a:xfrm>
          <a:prstGeom prst="downArrow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6" name="مستطيل 5"/>
          <p:cNvSpPr/>
          <p:nvPr/>
        </p:nvSpPr>
        <p:spPr>
          <a:xfrm>
            <a:off x="1270760" y="4421169"/>
            <a:ext cx="2448272" cy="66154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200" b="1" dirty="0">
                <a:solidFill>
                  <a:schemeClr val="tx1"/>
                </a:solidFill>
              </a:rPr>
              <a:t>يزعج / يضايق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21" r="31083" b="5282"/>
          <a:stretch/>
        </p:blipFill>
        <p:spPr bwMode="auto">
          <a:xfrm>
            <a:off x="5724128" y="1890039"/>
            <a:ext cx="2764966" cy="250761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166525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8800" b="1" dirty="0"/>
              <a:t>  </a:t>
            </a:r>
            <a:endParaRPr lang="ar-SA" sz="8800" b="1" dirty="0"/>
          </a:p>
        </p:txBody>
      </p:sp>
      <p:sp>
        <p:nvSpPr>
          <p:cNvPr id="3" name="شكل بيضاوي 2"/>
          <p:cNvSpPr/>
          <p:nvPr/>
        </p:nvSpPr>
        <p:spPr>
          <a:xfrm>
            <a:off x="5580112" y="345891"/>
            <a:ext cx="2992411" cy="1642931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Name</a:t>
            </a:r>
          </a:p>
          <a:p>
            <a:pPr algn="ctr"/>
            <a:r>
              <a:rPr lang="ar-SA" sz="3600" b="1" dirty="0">
                <a:solidFill>
                  <a:schemeClr val="bg1"/>
                </a:solidFill>
              </a:rPr>
              <a:t>الاسم</a:t>
            </a:r>
            <a:endParaRPr lang="en-US" sz="3600" b="1" dirty="0">
              <a:solidFill>
                <a:schemeClr val="bg1"/>
              </a:solidFill>
            </a:endParaRPr>
          </a:p>
        </p:txBody>
      </p:sp>
      <p:sp>
        <p:nvSpPr>
          <p:cNvPr id="5" name="سهم إلى اليسار 4"/>
          <p:cNvSpPr/>
          <p:nvPr/>
        </p:nvSpPr>
        <p:spPr>
          <a:xfrm rot="19987199">
            <a:off x="5095149" y="1612400"/>
            <a:ext cx="1383104" cy="690748"/>
          </a:xfrm>
          <a:prstGeom prst="lef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4" name="مستطيل 3"/>
          <p:cNvSpPr/>
          <p:nvPr/>
        </p:nvSpPr>
        <p:spPr>
          <a:xfrm>
            <a:off x="107504" y="3506824"/>
            <a:ext cx="2448272" cy="914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</a:rPr>
              <a:t>First name</a:t>
            </a:r>
            <a:endParaRPr lang="ar-SA" sz="4000" b="1" dirty="0">
              <a:solidFill>
                <a:schemeClr val="tx1"/>
              </a:solidFill>
            </a:endParaRPr>
          </a:p>
        </p:txBody>
      </p:sp>
      <p:sp>
        <p:nvSpPr>
          <p:cNvPr id="8" name="مستطيل 7"/>
          <p:cNvSpPr/>
          <p:nvPr/>
        </p:nvSpPr>
        <p:spPr>
          <a:xfrm>
            <a:off x="467544" y="4581128"/>
            <a:ext cx="1728192" cy="7200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200" b="1" dirty="0">
                <a:solidFill>
                  <a:schemeClr val="tx1"/>
                </a:solidFill>
              </a:rPr>
              <a:t>الاسم الأول</a:t>
            </a:r>
          </a:p>
        </p:txBody>
      </p:sp>
      <p:sp>
        <p:nvSpPr>
          <p:cNvPr id="9" name="مستطيل 8"/>
          <p:cNvSpPr/>
          <p:nvPr/>
        </p:nvSpPr>
        <p:spPr>
          <a:xfrm>
            <a:off x="2929319" y="3506824"/>
            <a:ext cx="3040627" cy="914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</a:rPr>
              <a:t>Middle name</a:t>
            </a:r>
            <a:endParaRPr lang="ar-SA" sz="4000" b="1" dirty="0">
              <a:solidFill>
                <a:schemeClr val="tx1"/>
              </a:solidFill>
            </a:endParaRPr>
          </a:p>
        </p:txBody>
      </p:sp>
      <p:sp>
        <p:nvSpPr>
          <p:cNvPr id="11" name="مستطيل 10"/>
          <p:cNvSpPr/>
          <p:nvPr/>
        </p:nvSpPr>
        <p:spPr>
          <a:xfrm>
            <a:off x="6372200" y="3506824"/>
            <a:ext cx="2664296" cy="914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</a:rPr>
              <a:t>Last name</a:t>
            </a:r>
            <a:endParaRPr lang="ar-SA" sz="4000" b="1" dirty="0">
              <a:solidFill>
                <a:schemeClr val="tx1"/>
              </a:solidFill>
            </a:endParaRPr>
          </a:p>
        </p:txBody>
      </p:sp>
      <p:sp>
        <p:nvSpPr>
          <p:cNvPr id="12" name="مستطيل 11"/>
          <p:cNvSpPr/>
          <p:nvPr/>
        </p:nvSpPr>
        <p:spPr>
          <a:xfrm>
            <a:off x="3585536" y="4671707"/>
            <a:ext cx="1728192" cy="7200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200" b="1" dirty="0">
                <a:solidFill>
                  <a:schemeClr val="tx1"/>
                </a:solidFill>
              </a:rPr>
              <a:t>اسم الوالد</a:t>
            </a:r>
          </a:p>
        </p:txBody>
      </p:sp>
      <p:sp>
        <p:nvSpPr>
          <p:cNvPr id="13" name="مستطيل 12"/>
          <p:cNvSpPr/>
          <p:nvPr/>
        </p:nvSpPr>
        <p:spPr>
          <a:xfrm>
            <a:off x="6840252" y="4614214"/>
            <a:ext cx="1728192" cy="7200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200" b="1" dirty="0">
                <a:solidFill>
                  <a:schemeClr val="tx1"/>
                </a:solidFill>
              </a:rPr>
              <a:t>اسم العائلة</a:t>
            </a:r>
          </a:p>
        </p:txBody>
      </p:sp>
    </p:spTree>
    <p:extLst>
      <p:ext uri="{BB962C8B-B14F-4D97-AF65-F5344CB8AC3E}">
        <p14:creationId xmlns:p14="http://schemas.microsoft.com/office/powerpoint/2010/main" val="113657242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8800" b="1" dirty="0"/>
              <a:t>  </a:t>
            </a:r>
            <a:endParaRPr lang="ar-SA" sz="8800" b="1" dirty="0"/>
          </a:p>
        </p:txBody>
      </p:sp>
      <p:sp>
        <p:nvSpPr>
          <p:cNvPr id="4" name="مستطيل 3"/>
          <p:cNvSpPr/>
          <p:nvPr/>
        </p:nvSpPr>
        <p:spPr>
          <a:xfrm>
            <a:off x="497903" y="548680"/>
            <a:ext cx="6814468" cy="16244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4800" b="1" dirty="0">
                <a:solidFill>
                  <a:srgbClr val="00B0F0"/>
                </a:solidFill>
              </a:rPr>
              <a:t>It bothers me </a:t>
            </a:r>
            <a:r>
              <a:rPr lang="en-US" sz="4800" b="1" dirty="0">
                <a:solidFill>
                  <a:schemeClr val="tx1"/>
                </a:solidFill>
              </a:rPr>
              <a:t>when you interrupt me!</a:t>
            </a:r>
            <a:endParaRPr lang="ar-SA" sz="4800" b="1" dirty="0">
              <a:solidFill>
                <a:schemeClr val="tx1"/>
              </a:solidFill>
            </a:endParaRPr>
          </a:p>
        </p:txBody>
      </p:sp>
      <p:sp>
        <p:nvSpPr>
          <p:cNvPr id="6" name="مستطيل 5"/>
          <p:cNvSpPr/>
          <p:nvPr/>
        </p:nvSpPr>
        <p:spPr>
          <a:xfrm>
            <a:off x="2817517" y="2780928"/>
            <a:ext cx="3698699" cy="93610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200" b="1" dirty="0">
                <a:solidFill>
                  <a:schemeClr val="tx1"/>
                </a:solidFill>
              </a:rPr>
              <a:t>يزعجني عندما تقاطعني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909" t="31664" r="13247" b="37890"/>
          <a:stretch/>
        </p:blipFill>
        <p:spPr bwMode="auto">
          <a:xfrm>
            <a:off x="2627785" y="3933056"/>
            <a:ext cx="2642158" cy="227613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79014123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8800" b="1" dirty="0"/>
              <a:t>  </a:t>
            </a:r>
            <a:endParaRPr lang="ar-SA" sz="8800" b="1" dirty="0"/>
          </a:p>
        </p:txBody>
      </p:sp>
      <p:sp>
        <p:nvSpPr>
          <p:cNvPr id="4" name="مستطيل 3"/>
          <p:cNvSpPr/>
          <p:nvPr/>
        </p:nvSpPr>
        <p:spPr>
          <a:xfrm>
            <a:off x="497903" y="548680"/>
            <a:ext cx="6814468" cy="16244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4800" b="1" dirty="0">
                <a:solidFill>
                  <a:srgbClr val="00B0F0"/>
                </a:solidFill>
              </a:rPr>
              <a:t>It bothers me </a:t>
            </a:r>
            <a:r>
              <a:rPr lang="en-US" sz="4800" b="1" dirty="0">
                <a:solidFill>
                  <a:schemeClr val="tx1"/>
                </a:solidFill>
              </a:rPr>
              <a:t>when you interfere in my affairs!</a:t>
            </a:r>
            <a:endParaRPr lang="ar-SA" sz="4800" b="1" dirty="0">
              <a:solidFill>
                <a:schemeClr val="tx1"/>
              </a:solidFill>
            </a:endParaRPr>
          </a:p>
        </p:txBody>
      </p:sp>
      <p:sp>
        <p:nvSpPr>
          <p:cNvPr id="6" name="مستطيل 5"/>
          <p:cNvSpPr/>
          <p:nvPr/>
        </p:nvSpPr>
        <p:spPr>
          <a:xfrm>
            <a:off x="2195736" y="2780928"/>
            <a:ext cx="4726237" cy="93610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200" b="1" dirty="0">
                <a:solidFill>
                  <a:schemeClr val="tx1"/>
                </a:solidFill>
              </a:rPr>
              <a:t>يزعجني عندما تتدخّل في شؤوني</a:t>
            </a: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33" t="39488" r="57667" b="30256"/>
          <a:stretch/>
        </p:blipFill>
        <p:spPr bwMode="auto">
          <a:xfrm>
            <a:off x="2411760" y="4077071"/>
            <a:ext cx="3037846" cy="224039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4667080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8800" b="1" dirty="0"/>
              <a:t>  </a:t>
            </a:r>
            <a:endParaRPr lang="ar-SA" sz="8800" b="1" dirty="0"/>
          </a:p>
        </p:txBody>
      </p:sp>
      <p:sp>
        <p:nvSpPr>
          <p:cNvPr id="4" name="مستطيل 3"/>
          <p:cNvSpPr/>
          <p:nvPr/>
        </p:nvSpPr>
        <p:spPr>
          <a:xfrm>
            <a:off x="497903" y="548680"/>
            <a:ext cx="6814468" cy="16244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4800" b="1" dirty="0">
                <a:solidFill>
                  <a:srgbClr val="00B0F0"/>
                </a:solidFill>
              </a:rPr>
              <a:t>It bothers me </a:t>
            </a:r>
            <a:r>
              <a:rPr lang="en-US" sz="4800" b="1" dirty="0">
                <a:solidFill>
                  <a:schemeClr val="tx1"/>
                </a:solidFill>
              </a:rPr>
              <a:t>when someone lies to me!</a:t>
            </a:r>
            <a:endParaRPr lang="ar-SA" sz="4800" b="1" dirty="0">
              <a:solidFill>
                <a:schemeClr val="tx1"/>
              </a:solidFill>
            </a:endParaRPr>
          </a:p>
        </p:txBody>
      </p:sp>
      <p:sp>
        <p:nvSpPr>
          <p:cNvPr id="6" name="مستطيل 5"/>
          <p:cNvSpPr/>
          <p:nvPr/>
        </p:nvSpPr>
        <p:spPr>
          <a:xfrm>
            <a:off x="2195737" y="2780928"/>
            <a:ext cx="4248472" cy="93610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200" b="1" dirty="0">
                <a:solidFill>
                  <a:schemeClr val="tx1"/>
                </a:solidFill>
              </a:rPr>
              <a:t>يزعجني لما أحد يكذب علي</a:t>
            </a: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545" t="35875" r="11818" b="28250"/>
          <a:stretch/>
        </p:blipFill>
        <p:spPr bwMode="auto">
          <a:xfrm>
            <a:off x="2195737" y="4077072"/>
            <a:ext cx="3033865" cy="237626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77527849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>
          <a:xfrm>
            <a:off x="0" y="-27384"/>
            <a:ext cx="9144000" cy="6858000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8800" b="1" dirty="0"/>
              <a:t>  </a:t>
            </a:r>
            <a:endParaRPr lang="ar-SA" sz="8800" b="1" dirty="0"/>
          </a:p>
        </p:txBody>
      </p:sp>
      <p:sp>
        <p:nvSpPr>
          <p:cNvPr id="4" name="مستطيل 3"/>
          <p:cNvSpPr/>
          <p:nvPr/>
        </p:nvSpPr>
        <p:spPr>
          <a:xfrm>
            <a:off x="497903" y="548680"/>
            <a:ext cx="6814468" cy="16244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4800" b="1" dirty="0">
                <a:solidFill>
                  <a:srgbClr val="00B0F0"/>
                </a:solidFill>
              </a:rPr>
              <a:t>It bothers me </a:t>
            </a:r>
            <a:r>
              <a:rPr lang="en-US" sz="4800" b="1" dirty="0">
                <a:solidFill>
                  <a:schemeClr val="tx1"/>
                </a:solidFill>
              </a:rPr>
              <a:t>when I work hard for nothing!</a:t>
            </a:r>
            <a:endParaRPr lang="ar-SA" sz="4800" b="1" dirty="0">
              <a:solidFill>
                <a:schemeClr val="tx1"/>
              </a:solidFill>
            </a:endParaRPr>
          </a:p>
        </p:txBody>
      </p:sp>
      <p:sp>
        <p:nvSpPr>
          <p:cNvPr id="6" name="مستطيل 5"/>
          <p:cNvSpPr/>
          <p:nvPr/>
        </p:nvSpPr>
        <p:spPr>
          <a:xfrm>
            <a:off x="1403648" y="2780928"/>
            <a:ext cx="5256583" cy="10801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200" b="1" dirty="0">
                <a:solidFill>
                  <a:schemeClr val="tx1"/>
                </a:solidFill>
              </a:rPr>
              <a:t>يضايقني لما أتعب وأجتهد على الفاضي</a:t>
            </a: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30" t="45897" r="40454" b="19492"/>
          <a:stretch/>
        </p:blipFill>
        <p:spPr bwMode="auto">
          <a:xfrm>
            <a:off x="1717962" y="4509120"/>
            <a:ext cx="3144981" cy="177941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2700465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8800" b="1" dirty="0"/>
              <a:t>  </a:t>
            </a:r>
            <a:endParaRPr lang="ar-SA" sz="8800" b="1" dirty="0"/>
          </a:p>
        </p:txBody>
      </p:sp>
      <p:sp>
        <p:nvSpPr>
          <p:cNvPr id="4" name="مستطيل 3"/>
          <p:cNvSpPr/>
          <p:nvPr/>
        </p:nvSpPr>
        <p:spPr>
          <a:xfrm>
            <a:off x="2843808" y="2276872"/>
            <a:ext cx="2448272" cy="9947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4800" b="1" dirty="0">
                <a:solidFill>
                  <a:schemeClr val="tx1"/>
                </a:solidFill>
              </a:rPr>
              <a:t>Bother</a:t>
            </a:r>
            <a:endParaRPr lang="ar-SA" sz="4800" b="1" dirty="0">
              <a:solidFill>
                <a:schemeClr val="tx1"/>
              </a:solidFill>
            </a:endParaRPr>
          </a:p>
        </p:txBody>
      </p:sp>
      <p:sp>
        <p:nvSpPr>
          <p:cNvPr id="3" name="سهم للأسفل 2"/>
          <p:cNvSpPr/>
          <p:nvPr/>
        </p:nvSpPr>
        <p:spPr>
          <a:xfrm>
            <a:off x="3321572" y="3271669"/>
            <a:ext cx="746372" cy="1268730"/>
          </a:xfrm>
          <a:prstGeom prst="downArrow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6" name="مستطيل 5"/>
          <p:cNvSpPr/>
          <p:nvPr/>
        </p:nvSpPr>
        <p:spPr>
          <a:xfrm>
            <a:off x="2843808" y="5127926"/>
            <a:ext cx="2819440" cy="89336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200" b="1" dirty="0">
                <a:solidFill>
                  <a:schemeClr val="tx1"/>
                </a:solidFill>
              </a:rPr>
              <a:t>يكلّف أو يتعّب نفسه</a:t>
            </a:r>
          </a:p>
        </p:txBody>
      </p:sp>
      <p:sp>
        <p:nvSpPr>
          <p:cNvPr id="5" name="مستطيل 4"/>
          <p:cNvSpPr/>
          <p:nvPr/>
        </p:nvSpPr>
        <p:spPr>
          <a:xfrm>
            <a:off x="4572000" y="836712"/>
            <a:ext cx="4176464" cy="105332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600" b="1" dirty="0">
                <a:solidFill>
                  <a:schemeClr val="tx1"/>
                </a:solidFill>
              </a:rPr>
              <a:t>هناك معنى آخر للمفردة :</a:t>
            </a:r>
          </a:p>
        </p:txBody>
      </p:sp>
    </p:spTree>
    <p:extLst>
      <p:ext uri="{BB962C8B-B14F-4D97-AF65-F5344CB8AC3E}">
        <p14:creationId xmlns:p14="http://schemas.microsoft.com/office/powerpoint/2010/main" val="2558998922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>
          <a:xfrm>
            <a:off x="0" y="-27384"/>
            <a:ext cx="9144000" cy="6858000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8800" b="1" dirty="0"/>
              <a:t>  </a:t>
            </a:r>
            <a:endParaRPr lang="ar-SA" sz="8800" b="1" dirty="0"/>
          </a:p>
        </p:txBody>
      </p:sp>
      <p:sp>
        <p:nvSpPr>
          <p:cNvPr id="4" name="مستطيل 3"/>
          <p:cNvSpPr/>
          <p:nvPr/>
        </p:nvSpPr>
        <p:spPr>
          <a:xfrm>
            <a:off x="497902" y="548680"/>
            <a:ext cx="7962529" cy="12961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</a:rPr>
              <a:t>Would you like to drink something ?</a:t>
            </a:r>
            <a:endParaRPr lang="ar-SA" sz="4000" b="1" dirty="0">
              <a:solidFill>
                <a:schemeClr val="tx1"/>
              </a:solidFill>
            </a:endParaRPr>
          </a:p>
        </p:txBody>
      </p:sp>
      <p:sp>
        <p:nvSpPr>
          <p:cNvPr id="6" name="مستطيل 5"/>
          <p:cNvSpPr/>
          <p:nvPr/>
        </p:nvSpPr>
        <p:spPr>
          <a:xfrm>
            <a:off x="3953474" y="1844824"/>
            <a:ext cx="3333194" cy="93610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600" b="1" dirty="0" err="1">
                <a:solidFill>
                  <a:schemeClr val="tx1"/>
                </a:solidFill>
              </a:rPr>
              <a:t>حابة</a:t>
            </a:r>
            <a:r>
              <a:rPr lang="ar-SA" sz="3600" b="1" dirty="0">
                <a:solidFill>
                  <a:schemeClr val="tx1"/>
                </a:solidFill>
              </a:rPr>
              <a:t> تشربي شيء ؟</a:t>
            </a:r>
          </a:p>
        </p:txBody>
      </p:sp>
      <p:sp>
        <p:nvSpPr>
          <p:cNvPr id="7" name="مستطيل 6"/>
          <p:cNvSpPr/>
          <p:nvPr/>
        </p:nvSpPr>
        <p:spPr>
          <a:xfrm>
            <a:off x="4716016" y="4365104"/>
            <a:ext cx="4130941" cy="122413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</a:rPr>
              <a:t>No, don’t </a:t>
            </a:r>
            <a:r>
              <a:rPr lang="en-US" sz="4000" b="1" dirty="0">
                <a:solidFill>
                  <a:srgbClr val="00B0F0"/>
                </a:solidFill>
              </a:rPr>
              <a:t>bother</a:t>
            </a:r>
            <a:r>
              <a:rPr lang="en-US" sz="4000" b="1" dirty="0">
                <a:solidFill>
                  <a:schemeClr val="tx1"/>
                </a:solidFill>
              </a:rPr>
              <a:t>!</a:t>
            </a:r>
            <a:endParaRPr lang="ar-SA" sz="4000" b="1" dirty="0">
              <a:solidFill>
                <a:schemeClr val="tx1"/>
              </a:solidFill>
            </a:endParaRPr>
          </a:p>
        </p:txBody>
      </p:sp>
      <p:sp>
        <p:nvSpPr>
          <p:cNvPr id="8" name="مستطيل 7"/>
          <p:cNvSpPr/>
          <p:nvPr/>
        </p:nvSpPr>
        <p:spPr>
          <a:xfrm>
            <a:off x="5620071" y="5589240"/>
            <a:ext cx="2880320" cy="85134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200" b="1" dirty="0">
                <a:solidFill>
                  <a:schemeClr val="tx1"/>
                </a:solidFill>
              </a:rPr>
              <a:t>لا تكلّفي على نفسك</a:t>
            </a:r>
          </a:p>
        </p:txBody>
      </p:sp>
      <p:pic>
        <p:nvPicPr>
          <p:cNvPr id="15363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55" t="23347" r="54000" b="50815"/>
          <a:stretch/>
        </p:blipFill>
        <p:spPr bwMode="auto">
          <a:xfrm>
            <a:off x="254644" y="3429000"/>
            <a:ext cx="3677482" cy="202798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15363971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>
          <a:xfrm>
            <a:off x="0" y="-27384"/>
            <a:ext cx="9144000" cy="6858000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8800" b="1" dirty="0"/>
              <a:t>  </a:t>
            </a:r>
            <a:endParaRPr lang="ar-SA" sz="8800" b="1" dirty="0"/>
          </a:p>
        </p:txBody>
      </p:sp>
      <p:sp>
        <p:nvSpPr>
          <p:cNvPr id="4" name="مستطيل 3"/>
          <p:cNvSpPr/>
          <p:nvPr/>
        </p:nvSpPr>
        <p:spPr>
          <a:xfrm>
            <a:off x="497902" y="548680"/>
            <a:ext cx="7962529" cy="12961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</a:rPr>
              <a:t>He didn’t </a:t>
            </a:r>
            <a:r>
              <a:rPr lang="en-US" sz="4000" b="1" dirty="0">
                <a:solidFill>
                  <a:srgbClr val="00B0F0"/>
                </a:solidFill>
              </a:rPr>
              <a:t>bother</a:t>
            </a:r>
            <a:r>
              <a:rPr lang="en-US" sz="4000" b="1" dirty="0">
                <a:solidFill>
                  <a:schemeClr val="tx1"/>
                </a:solidFill>
              </a:rPr>
              <a:t> to say thank you!</a:t>
            </a:r>
            <a:endParaRPr lang="ar-SA" sz="4000" b="1" dirty="0">
              <a:solidFill>
                <a:schemeClr val="tx1"/>
              </a:solidFill>
            </a:endParaRPr>
          </a:p>
        </p:txBody>
      </p:sp>
      <p:sp>
        <p:nvSpPr>
          <p:cNvPr id="6" name="مستطيل 5"/>
          <p:cNvSpPr/>
          <p:nvPr/>
        </p:nvSpPr>
        <p:spPr>
          <a:xfrm>
            <a:off x="1619672" y="1844824"/>
            <a:ext cx="5666996" cy="93610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600" b="1" dirty="0">
                <a:solidFill>
                  <a:schemeClr val="tx1"/>
                </a:solidFill>
              </a:rPr>
              <a:t>حتى ما كلّف على نفسه يقول شكراً !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54" t="31817" r="56363" b="24423"/>
          <a:stretch/>
        </p:blipFill>
        <p:spPr bwMode="auto">
          <a:xfrm>
            <a:off x="3779912" y="3346767"/>
            <a:ext cx="2376264" cy="272121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76638267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8800" b="1" dirty="0"/>
              <a:t>   </a:t>
            </a:r>
            <a:endParaRPr lang="ar-SA" sz="8800" b="1" dirty="0"/>
          </a:p>
        </p:txBody>
      </p:sp>
      <p:graphicFrame>
        <p:nvGraphicFramePr>
          <p:cNvPr id="5" name="جدول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872779"/>
              </p:ext>
            </p:extLst>
          </p:nvPr>
        </p:nvGraphicFramePr>
        <p:xfrm>
          <a:off x="3246" y="1988840"/>
          <a:ext cx="9144000" cy="4392485"/>
        </p:xfrm>
        <a:graphic>
          <a:graphicData uri="http://schemas.openxmlformats.org/drawingml/2006/table">
            <a:tbl>
              <a:tblPr rtl="1" firstRow="1" bandRow="1">
                <a:tableStyleId>{5C22544A-7EE6-4342-B048-85BDC9FD1C3A}</a:tableStyleId>
              </a:tblPr>
              <a:tblGrid>
                <a:gridCol w="31383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576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78497">
                <a:tc>
                  <a:txBody>
                    <a:bodyPr/>
                    <a:lstStyle/>
                    <a:p>
                      <a:pPr algn="ctr" rtl="1"/>
                      <a:r>
                        <a:rPr lang="ar-SA" sz="2400" b="1" dirty="0">
                          <a:solidFill>
                            <a:schemeClr val="tx1"/>
                          </a:solidFill>
                        </a:rPr>
                        <a:t>كيف تعبّر</a:t>
                      </a:r>
                      <a:r>
                        <a:rPr lang="ar-SA" sz="2400" b="1" baseline="0" dirty="0">
                          <a:solidFill>
                            <a:schemeClr val="tx1"/>
                          </a:solidFill>
                        </a:rPr>
                        <a:t> عن نفسك</a:t>
                      </a:r>
                      <a:endParaRPr lang="ar-SA" sz="2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SA" sz="2400" b="1" dirty="0">
                          <a:solidFill>
                            <a:schemeClr val="tx1"/>
                          </a:solidFill>
                        </a:rPr>
                        <a:t>كيف</a:t>
                      </a:r>
                      <a:r>
                        <a:rPr lang="ar-SA" sz="2400" b="1" baseline="0" dirty="0">
                          <a:solidFill>
                            <a:schemeClr val="tx1"/>
                          </a:solidFill>
                        </a:rPr>
                        <a:t> تصف المظهر الخارجي</a:t>
                      </a:r>
                      <a:endParaRPr lang="ar-SA" sz="2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SA" sz="2400" b="1" dirty="0">
                          <a:solidFill>
                            <a:schemeClr val="tx1"/>
                          </a:solidFill>
                        </a:rPr>
                        <a:t>كيف تعبّر عن انزعاجك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78497">
                <a:tc>
                  <a:txBody>
                    <a:bodyPr/>
                    <a:lstStyle/>
                    <a:p>
                      <a:pPr algn="ctr" rtl="1"/>
                      <a:r>
                        <a:rPr lang="ar-SA" sz="2400" b="1" dirty="0"/>
                        <a:t>كيف تعبّر عن عائلتك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SA" sz="2400" b="1" dirty="0"/>
                        <a:t>كيف تعبّر عن دينك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SA" sz="2400" b="1" dirty="0">
                          <a:solidFill>
                            <a:schemeClr val="bg1"/>
                          </a:solidFill>
                        </a:rPr>
                        <a:t>كيف تعبّر عن اعتذارك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78497">
                <a:tc>
                  <a:txBody>
                    <a:bodyPr/>
                    <a:lstStyle/>
                    <a:p>
                      <a:pPr algn="ctr" rtl="1"/>
                      <a:r>
                        <a:rPr lang="ar-SA" sz="2400" b="1" dirty="0"/>
                        <a:t>كيف تعبّر عن يومك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SA" sz="2400" b="1" dirty="0">
                          <a:solidFill>
                            <a:schemeClr val="tx1"/>
                          </a:solidFill>
                        </a:rPr>
                        <a:t>كيف تعبّر عن وطنك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SA" sz="2400" b="1" dirty="0"/>
                        <a:t>كيف تطلب</a:t>
                      </a:r>
                      <a:r>
                        <a:rPr lang="ar-SA" sz="2400" b="1" baseline="0" dirty="0"/>
                        <a:t> المساعدة</a:t>
                      </a:r>
                      <a:endParaRPr lang="ar-SA" sz="2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78497">
                <a:tc>
                  <a:txBody>
                    <a:bodyPr/>
                    <a:lstStyle/>
                    <a:p>
                      <a:pPr algn="r" rtl="1"/>
                      <a:r>
                        <a:rPr lang="ar-SA" sz="2400" b="1" dirty="0"/>
                        <a:t>كيف تعبّر عن عملك / دراستك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SA" sz="2400" b="1" dirty="0">
                          <a:solidFill>
                            <a:schemeClr val="tx1"/>
                          </a:solidFill>
                        </a:rPr>
                        <a:t>كيف تصف موقع مكان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SA" sz="2400" b="1" dirty="0"/>
                        <a:t>كيف تجتاز المقابلة الشخصية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78497">
                <a:tc>
                  <a:txBody>
                    <a:bodyPr/>
                    <a:lstStyle/>
                    <a:p>
                      <a:pPr algn="ctr" rtl="1"/>
                      <a:r>
                        <a:rPr lang="ar-SA" sz="2400" b="1" dirty="0"/>
                        <a:t>كيف تعبّر عن هواياتك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SA" sz="2400" b="1" dirty="0">
                          <a:solidFill>
                            <a:schemeClr val="tx1"/>
                          </a:solidFill>
                        </a:rPr>
                        <a:t>كيف تعبّر عن حُبك لشخص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SA" sz="2400" b="1" dirty="0"/>
                        <a:t>كيف تعبّر عن تفاصيل السفر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04889130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8800" b="1" dirty="0"/>
              <a:t>  </a:t>
            </a:r>
            <a:endParaRPr lang="ar-SA" sz="8800" b="1" dirty="0"/>
          </a:p>
        </p:txBody>
      </p:sp>
      <p:sp>
        <p:nvSpPr>
          <p:cNvPr id="4" name="مستطيل 3"/>
          <p:cNvSpPr/>
          <p:nvPr/>
        </p:nvSpPr>
        <p:spPr>
          <a:xfrm>
            <a:off x="2051720" y="548680"/>
            <a:ext cx="5688632" cy="9747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4000" b="1" dirty="0">
                <a:solidFill>
                  <a:schemeClr val="tx1"/>
                </a:solidFill>
              </a:rPr>
              <a:t>كيف تعبّر عن اعتذارك وتبريرك ؟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000" t="29865" r="12200" b="41581"/>
          <a:stretch/>
        </p:blipFill>
        <p:spPr bwMode="auto">
          <a:xfrm>
            <a:off x="3995936" y="1772816"/>
            <a:ext cx="3061146" cy="234245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مستطيل 2"/>
          <p:cNvSpPr/>
          <p:nvPr/>
        </p:nvSpPr>
        <p:spPr>
          <a:xfrm>
            <a:off x="422314" y="5661248"/>
            <a:ext cx="3501614" cy="79208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2400" b="1" dirty="0">
                <a:solidFill>
                  <a:schemeClr val="tx1"/>
                </a:solidFill>
              </a:rPr>
              <a:t>فَمَنْ عَفَا وَأَصْلَحَ فَأَجْرُهُ عَلَى اللَّهِ</a:t>
            </a:r>
          </a:p>
        </p:txBody>
      </p:sp>
    </p:spTree>
    <p:extLst>
      <p:ext uri="{BB962C8B-B14F-4D97-AF65-F5344CB8AC3E}">
        <p14:creationId xmlns:p14="http://schemas.microsoft.com/office/powerpoint/2010/main" val="3175819282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8800" b="1" dirty="0"/>
              <a:t>  </a:t>
            </a:r>
            <a:endParaRPr lang="ar-SA" sz="8800" b="1" dirty="0"/>
          </a:p>
        </p:txBody>
      </p:sp>
      <p:sp>
        <p:nvSpPr>
          <p:cNvPr id="4" name="مستطيل 3"/>
          <p:cNvSpPr/>
          <p:nvPr/>
        </p:nvSpPr>
        <p:spPr>
          <a:xfrm>
            <a:off x="1763688" y="548680"/>
            <a:ext cx="6048672" cy="117908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4000" b="1" dirty="0">
                <a:solidFill>
                  <a:schemeClr val="tx1"/>
                </a:solidFill>
              </a:rPr>
              <a:t>اساليب الاعتذار في اللغة الإنجليزية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000" t="29865" r="12200" b="41581"/>
          <a:stretch/>
        </p:blipFill>
        <p:spPr bwMode="auto">
          <a:xfrm>
            <a:off x="5431762" y="2996952"/>
            <a:ext cx="3061146" cy="234245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مستطيل 5"/>
          <p:cNvSpPr/>
          <p:nvPr/>
        </p:nvSpPr>
        <p:spPr>
          <a:xfrm>
            <a:off x="1763688" y="2852936"/>
            <a:ext cx="2736304" cy="117908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</a:rPr>
              <a:t>I am sorry!</a:t>
            </a:r>
            <a:endParaRPr lang="ar-SA" sz="4000" b="1" dirty="0">
              <a:solidFill>
                <a:schemeClr val="tx1"/>
              </a:solidFill>
            </a:endParaRPr>
          </a:p>
        </p:txBody>
      </p:sp>
      <p:sp>
        <p:nvSpPr>
          <p:cNvPr id="7" name="مستطيل 6"/>
          <p:cNvSpPr/>
          <p:nvPr/>
        </p:nvSpPr>
        <p:spPr>
          <a:xfrm>
            <a:off x="1763688" y="4263238"/>
            <a:ext cx="2736304" cy="117908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</a:rPr>
              <a:t>I apologize!</a:t>
            </a:r>
            <a:endParaRPr lang="ar-SA" sz="40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99986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8800" b="1" dirty="0"/>
              <a:t>  </a:t>
            </a:r>
            <a:endParaRPr lang="ar-SA" sz="8800" b="1" dirty="0"/>
          </a:p>
        </p:txBody>
      </p:sp>
      <p:sp>
        <p:nvSpPr>
          <p:cNvPr id="11" name="مستطيل 10"/>
          <p:cNvSpPr/>
          <p:nvPr/>
        </p:nvSpPr>
        <p:spPr>
          <a:xfrm>
            <a:off x="1547664" y="2420888"/>
            <a:ext cx="6480720" cy="172237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4000" b="1" dirty="0">
                <a:solidFill>
                  <a:schemeClr val="tx1"/>
                </a:solidFill>
              </a:rPr>
              <a:t>في الإنجليزية البريطانية يطلقون على ( </a:t>
            </a:r>
            <a:r>
              <a:rPr lang="ar-SA" sz="3600" b="1" dirty="0">
                <a:solidFill>
                  <a:srgbClr val="00B0F0"/>
                </a:solidFill>
              </a:rPr>
              <a:t>اسم العائلة</a:t>
            </a:r>
            <a:r>
              <a:rPr lang="ar-SA" sz="3600" b="1" dirty="0">
                <a:solidFill>
                  <a:schemeClr val="tx1"/>
                </a:solidFill>
              </a:rPr>
              <a:t> / </a:t>
            </a:r>
            <a:r>
              <a:rPr lang="ar-SA" sz="3600" b="1" dirty="0">
                <a:solidFill>
                  <a:srgbClr val="00B0F0"/>
                </a:solidFill>
              </a:rPr>
              <a:t>الكنية</a:t>
            </a:r>
            <a:r>
              <a:rPr lang="ar-SA" sz="3600" b="1" dirty="0">
                <a:solidFill>
                  <a:schemeClr val="tx1"/>
                </a:solidFill>
              </a:rPr>
              <a:t> </a:t>
            </a:r>
            <a:r>
              <a:rPr lang="ar-SA" sz="4000" b="1" dirty="0">
                <a:solidFill>
                  <a:schemeClr val="tx1"/>
                </a:solidFill>
              </a:rPr>
              <a:t>) بهذا المصطلح </a:t>
            </a:r>
          </a:p>
        </p:txBody>
      </p:sp>
      <p:sp>
        <p:nvSpPr>
          <p:cNvPr id="6" name="وسيلة شرح بيضاوية 5"/>
          <p:cNvSpPr/>
          <p:nvPr/>
        </p:nvSpPr>
        <p:spPr>
          <a:xfrm>
            <a:off x="4436650" y="548680"/>
            <a:ext cx="2376264" cy="1019476"/>
          </a:xfrm>
          <a:prstGeom prst="wedgeEllipseCallout">
            <a:avLst>
              <a:gd name="adj1" fmla="val -53676"/>
              <a:gd name="adj2" fmla="val 6319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4000" b="1" dirty="0">
                <a:solidFill>
                  <a:schemeClr val="tx1"/>
                </a:solidFill>
              </a:rPr>
              <a:t>ملاحظة!</a:t>
            </a:r>
          </a:p>
        </p:txBody>
      </p:sp>
      <p:sp>
        <p:nvSpPr>
          <p:cNvPr id="7" name="سهم للأسفل 6"/>
          <p:cNvSpPr/>
          <p:nvPr/>
        </p:nvSpPr>
        <p:spPr>
          <a:xfrm rot="20562488">
            <a:off x="2150924" y="3959208"/>
            <a:ext cx="737696" cy="1264181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10" name="مستطيل 9"/>
          <p:cNvSpPr/>
          <p:nvPr/>
        </p:nvSpPr>
        <p:spPr>
          <a:xfrm>
            <a:off x="2699792" y="5589240"/>
            <a:ext cx="1944216" cy="914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3600" b="1" dirty="0">
                <a:solidFill>
                  <a:srgbClr val="00B0F0"/>
                </a:solidFill>
              </a:rPr>
              <a:t>Surname</a:t>
            </a:r>
            <a:endParaRPr lang="ar-SA" sz="36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6499518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8800" b="1" dirty="0"/>
              <a:t>  </a:t>
            </a:r>
            <a:endParaRPr lang="ar-SA" sz="8800" b="1" dirty="0"/>
          </a:p>
        </p:txBody>
      </p:sp>
      <p:sp>
        <p:nvSpPr>
          <p:cNvPr id="6" name="مستطيل 5"/>
          <p:cNvSpPr/>
          <p:nvPr/>
        </p:nvSpPr>
        <p:spPr>
          <a:xfrm>
            <a:off x="1331640" y="548680"/>
            <a:ext cx="6912768" cy="100811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</a:rPr>
              <a:t>I am </a:t>
            </a:r>
            <a:r>
              <a:rPr lang="en-US" sz="4000" b="1" dirty="0">
                <a:solidFill>
                  <a:srgbClr val="00B0F0"/>
                </a:solidFill>
              </a:rPr>
              <a:t>sorry for </a:t>
            </a:r>
            <a:r>
              <a:rPr lang="en-US" sz="4000" b="1" dirty="0">
                <a:solidFill>
                  <a:schemeClr val="tx1"/>
                </a:solidFill>
              </a:rPr>
              <a:t>spill</a:t>
            </a:r>
            <a:r>
              <a:rPr lang="en-US" sz="4000" b="1" dirty="0">
                <a:solidFill>
                  <a:srgbClr val="00B0F0"/>
                </a:solidFill>
              </a:rPr>
              <a:t>ing</a:t>
            </a:r>
            <a:r>
              <a:rPr lang="en-US" sz="4000" b="1" dirty="0">
                <a:solidFill>
                  <a:schemeClr val="tx1"/>
                </a:solidFill>
              </a:rPr>
              <a:t> the coffee</a:t>
            </a:r>
            <a:endParaRPr lang="ar-SA" sz="4000" b="1" dirty="0">
              <a:solidFill>
                <a:schemeClr val="tx1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89" t="18212" r="14263" b="45843"/>
          <a:stretch/>
        </p:blipFill>
        <p:spPr bwMode="auto">
          <a:xfrm>
            <a:off x="4139952" y="3789040"/>
            <a:ext cx="4243258" cy="273630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مستطيل 7"/>
          <p:cNvSpPr/>
          <p:nvPr/>
        </p:nvSpPr>
        <p:spPr>
          <a:xfrm>
            <a:off x="1317783" y="1988840"/>
            <a:ext cx="6926623" cy="96596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</a:rPr>
              <a:t>I am </a:t>
            </a:r>
            <a:r>
              <a:rPr lang="en-US" sz="4000" b="1" dirty="0">
                <a:solidFill>
                  <a:srgbClr val="00B0F0"/>
                </a:solidFill>
              </a:rPr>
              <a:t>sorry for </a:t>
            </a:r>
            <a:r>
              <a:rPr lang="en-US" sz="4000" b="1" dirty="0">
                <a:solidFill>
                  <a:schemeClr val="tx1"/>
                </a:solidFill>
              </a:rPr>
              <a:t>interrupt</a:t>
            </a:r>
            <a:r>
              <a:rPr lang="en-US" sz="4000" b="1" dirty="0">
                <a:solidFill>
                  <a:srgbClr val="00B0F0"/>
                </a:solidFill>
              </a:rPr>
              <a:t>ing</a:t>
            </a:r>
            <a:r>
              <a:rPr lang="en-US" sz="4000" b="1" dirty="0">
                <a:solidFill>
                  <a:schemeClr val="tx1"/>
                </a:solidFill>
              </a:rPr>
              <a:t> you</a:t>
            </a:r>
            <a:endParaRPr lang="ar-SA" sz="40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7516108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8800" b="1" dirty="0"/>
              <a:t>  </a:t>
            </a:r>
            <a:endParaRPr lang="ar-SA" sz="8800" b="1" dirty="0"/>
          </a:p>
        </p:txBody>
      </p:sp>
      <p:sp>
        <p:nvSpPr>
          <p:cNvPr id="6" name="مستطيل 5"/>
          <p:cNvSpPr/>
          <p:nvPr/>
        </p:nvSpPr>
        <p:spPr>
          <a:xfrm>
            <a:off x="1331640" y="1052736"/>
            <a:ext cx="6912768" cy="100811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</a:rPr>
              <a:t>I </a:t>
            </a:r>
            <a:r>
              <a:rPr lang="en-US" sz="4000" b="1" dirty="0">
                <a:solidFill>
                  <a:srgbClr val="00B0F0"/>
                </a:solidFill>
              </a:rPr>
              <a:t>apologize for </a:t>
            </a:r>
            <a:r>
              <a:rPr lang="en-US" sz="4000" b="1" dirty="0">
                <a:solidFill>
                  <a:schemeClr val="tx1"/>
                </a:solidFill>
              </a:rPr>
              <a:t>be</a:t>
            </a:r>
            <a:r>
              <a:rPr lang="en-US" sz="4000" b="1" dirty="0">
                <a:solidFill>
                  <a:srgbClr val="00B0F0"/>
                </a:solidFill>
              </a:rPr>
              <a:t>ing</a:t>
            </a:r>
            <a:r>
              <a:rPr lang="en-US" sz="4000" b="1" dirty="0">
                <a:solidFill>
                  <a:schemeClr val="tx1"/>
                </a:solidFill>
              </a:rPr>
              <a:t> too late</a:t>
            </a:r>
            <a:endParaRPr lang="ar-SA" sz="4000" b="1" dirty="0">
              <a:solidFill>
                <a:schemeClr val="tx1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853" t="17116" r="26574" b="44539"/>
          <a:stretch/>
        </p:blipFill>
        <p:spPr bwMode="auto">
          <a:xfrm>
            <a:off x="4355977" y="2636912"/>
            <a:ext cx="3139468" cy="325609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61999348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8800" b="1" dirty="0"/>
              <a:t>  </a:t>
            </a:r>
            <a:endParaRPr lang="ar-SA" sz="8800" b="1" dirty="0"/>
          </a:p>
        </p:txBody>
      </p:sp>
      <p:sp>
        <p:nvSpPr>
          <p:cNvPr id="6" name="مستطيل 5"/>
          <p:cNvSpPr/>
          <p:nvPr/>
        </p:nvSpPr>
        <p:spPr>
          <a:xfrm>
            <a:off x="4716016" y="404664"/>
            <a:ext cx="3456384" cy="93610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</a:rPr>
              <a:t>I didn’t mean it</a:t>
            </a:r>
            <a:endParaRPr lang="ar-SA" sz="4000" b="1" dirty="0">
              <a:solidFill>
                <a:schemeClr val="tx1"/>
              </a:solidFill>
            </a:endParaRPr>
          </a:p>
        </p:txBody>
      </p:sp>
      <p:sp>
        <p:nvSpPr>
          <p:cNvPr id="7" name="مستطيل 6"/>
          <p:cNvSpPr/>
          <p:nvPr/>
        </p:nvSpPr>
        <p:spPr>
          <a:xfrm>
            <a:off x="5382089" y="1340768"/>
            <a:ext cx="2376265" cy="93610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4000" b="1" dirty="0">
                <a:solidFill>
                  <a:schemeClr val="tx1"/>
                </a:solidFill>
              </a:rPr>
              <a:t>ما كنت أقصد</a:t>
            </a:r>
          </a:p>
        </p:txBody>
      </p:sp>
      <p:sp>
        <p:nvSpPr>
          <p:cNvPr id="8" name="مستطيل 7"/>
          <p:cNvSpPr/>
          <p:nvPr/>
        </p:nvSpPr>
        <p:spPr>
          <a:xfrm>
            <a:off x="4139952" y="4545124"/>
            <a:ext cx="4536504" cy="93610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</a:rPr>
              <a:t>Don’t get me wrong</a:t>
            </a:r>
            <a:endParaRPr lang="ar-SA" sz="4000" b="1" dirty="0">
              <a:solidFill>
                <a:schemeClr val="tx1"/>
              </a:solidFill>
            </a:endParaRPr>
          </a:p>
        </p:txBody>
      </p:sp>
      <p:sp>
        <p:nvSpPr>
          <p:cNvPr id="9" name="مستطيل 8"/>
          <p:cNvSpPr/>
          <p:nvPr/>
        </p:nvSpPr>
        <p:spPr>
          <a:xfrm>
            <a:off x="5076056" y="5481228"/>
            <a:ext cx="2988333" cy="93610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4000" b="1" dirty="0">
                <a:solidFill>
                  <a:schemeClr val="tx1"/>
                </a:solidFill>
              </a:rPr>
              <a:t>لا تفهمني غلط</a:t>
            </a: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b="40276"/>
          <a:stretch/>
        </p:blipFill>
        <p:spPr bwMode="auto">
          <a:xfrm>
            <a:off x="251520" y="1340768"/>
            <a:ext cx="3467100" cy="310601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22975060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8800" b="1" dirty="0"/>
              <a:t>  </a:t>
            </a:r>
            <a:endParaRPr lang="ar-SA" sz="8800" b="1" dirty="0"/>
          </a:p>
        </p:txBody>
      </p:sp>
      <p:sp>
        <p:nvSpPr>
          <p:cNvPr id="6" name="مستطيل 5"/>
          <p:cNvSpPr/>
          <p:nvPr/>
        </p:nvSpPr>
        <p:spPr>
          <a:xfrm>
            <a:off x="4161834" y="404664"/>
            <a:ext cx="4536504" cy="93610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</a:rPr>
              <a:t>Please </a:t>
            </a:r>
            <a:r>
              <a:rPr lang="en-US" sz="4000" b="1" dirty="0">
                <a:solidFill>
                  <a:srgbClr val="00B0F0"/>
                </a:solidFill>
              </a:rPr>
              <a:t>forgive</a:t>
            </a:r>
            <a:r>
              <a:rPr lang="en-US" sz="4000" b="1" dirty="0">
                <a:solidFill>
                  <a:schemeClr val="tx1"/>
                </a:solidFill>
              </a:rPr>
              <a:t> me!</a:t>
            </a:r>
            <a:endParaRPr lang="ar-SA" sz="4000" b="1" dirty="0">
              <a:solidFill>
                <a:schemeClr val="tx1"/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909" t="25237" r="11818" b="50311"/>
          <a:stretch/>
        </p:blipFill>
        <p:spPr bwMode="auto">
          <a:xfrm>
            <a:off x="539552" y="1628800"/>
            <a:ext cx="3816424" cy="250216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مستطيل 6"/>
          <p:cNvSpPr/>
          <p:nvPr/>
        </p:nvSpPr>
        <p:spPr>
          <a:xfrm>
            <a:off x="4932040" y="1340768"/>
            <a:ext cx="2988333" cy="93610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4000" b="1" dirty="0">
                <a:solidFill>
                  <a:srgbClr val="00B0F0"/>
                </a:solidFill>
              </a:rPr>
              <a:t>سامح</a:t>
            </a:r>
            <a:r>
              <a:rPr lang="ar-SA" sz="4000" b="1" dirty="0">
                <a:solidFill>
                  <a:schemeClr val="tx1"/>
                </a:solidFill>
              </a:rPr>
              <a:t>ني أرجوك</a:t>
            </a:r>
          </a:p>
        </p:txBody>
      </p:sp>
      <p:sp>
        <p:nvSpPr>
          <p:cNvPr id="8" name="مستطيل 7"/>
          <p:cNvSpPr/>
          <p:nvPr/>
        </p:nvSpPr>
        <p:spPr>
          <a:xfrm>
            <a:off x="4139952" y="4545124"/>
            <a:ext cx="4536504" cy="93610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</a:rPr>
              <a:t>Don’t </a:t>
            </a:r>
            <a:r>
              <a:rPr lang="en-US" sz="4000" b="1" dirty="0">
                <a:solidFill>
                  <a:srgbClr val="00B0F0"/>
                </a:solidFill>
              </a:rPr>
              <a:t>blame</a:t>
            </a:r>
            <a:r>
              <a:rPr lang="en-US" sz="4000" b="1" dirty="0">
                <a:solidFill>
                  <a:schemeClr val="tx1"/>
                </a:solidFill>
              </a:rPr>
              <a:t> me!</a:t>
            </a:r>
            <a:endParaRPr lang="ar-SA" sz="4000" b="1" dirty="0">
              <a:solidFill>
                <a:schemeClr val="tx1"/>
              </a:solidFill>
            </a:endParaRPr>
          </a:p>
        </p:txBody>
      </p:sp>
      <p:sp>
        <p:nvSpPr>
          <p:cNvPr id="9" name="مستطيل 8"/>
          <p:cNvSpPr/>
          <p:nvPr/>
        </p:nvSpPr>
        <p:spPr>
          <a:xfrm>
            <a:off x="5076056" y="5481228"/>
            <a:ext cx="2988333" cy="93610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4000" b="1" dirty="0">
                <a:solidFill>
                  <a:schemeClr val="tx1"/>
                </a:solidFill>
              </a:rPr>
              <a:t>لا </a:t>
            </a:r>
            <a:r>
              <a:rPr lang="ar-SA" sz="4000" b="1" dirty="0">
                <a:solidFill>
                  <a:srgbClr val="00B0F0"/>
                </a:solidFill>
              </a:rPr>
              <a:t>تلوم</a:t>
            </a:r>
            <a:r>
              <a:rPr lang="ar-SA" sz="4000" b="1" dirty="0">
                <a:solidFill>
                  <a:schemeClr val="tx1"/>
                </a:solidFill>
              </a:rPr>
              <a:t>ني</a:t>
            </a:r>
          </a:p>
        </p:txBody>
      </p:sp>
    </p:spTree>
    <p:extLst>
      <p:ext uri="{BB962C8B-B14F-4D97-AF65-F5344CB8AC3E}">
        <p14:creationId xmlns:p14="http://schemas.microsoft.com/office/powerpoint/2010/main" val="1706697036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8800" b="1" dirty="0"/>
              <a:t>  </a:t>
            </a:r>
            <a:endParaRPr lang="ar-SA" sz="8800" b="1" dirty="0"/>
          </a:p>
        </p:txBody>
      </p:sp>
      <p:sp>
        <p:nvSpPr>
          <p:cNvPr id="6" name="مستطيل 5"/>
          <p:cNvSpPr/>
          <p:nvPr/>
        </p:nvSpPr>
        <p:spPr>
          <a:xfrm>
            <a:off x="4716016" y="404664"/>
            <a:ext cx="3240360" cy="93610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</a:rPr>
              <a:t>It is my bad</a:t>
            </a:r>
            <a:endParaRPr lang="ar-SA" sz="4000" b="1" dirty="0">
              <a:solidFill>
                <a:schemeClr val="tx1"/>
              </a:solidFill>
            </a:endParaRPr>
          </a:p>
        </p:txBody>
      </p:sp>
      <p:sp>
        <p:nvSpPr>
          <p:cNvPr id="7" name="مستطيل 6"/>
          <p:cNvSpPr/>
          <p:nvPr/>
        </p:nvSpPr>
        <p:spPr>
          <a:xfrm>
            <a:off x="5688124" y="1340024"/>
            <a:ext cx="1440160" cy="93610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4000" b="1" dirty="0">
                <a:solidFill>
                  <a:schemeClr val="tx1"/>
                </a:solidFill>
              </a:rPr>
              <a:t>غلطتي</a:t>
            </a:r>
          </a:p>
        </p:txBody>
      </p:sp>
      <p:sp>
        <p:nvSpPr>
          <p:cNvPr id="8" name="مستطيل 7"/>
          <p:cNvSpPr/>
          <p:nvPr/>
        </p:nvSpPr>
        <p:spPr>
          <a:xfrm>
            <a:off x="4139952" y="4545124"/>
            <a:ext cx="4536504" cy="93610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</a:rPr>
              <a:t>It is out of my hand</a:t>
            </a:r>
            <a:endParaRPr lang="ar-SA" sz="4000" b="1" dirty="0">
              <a:solidFill>
                <a:schemeClr val="tx1"/>
              </a:solidFill>
            </a:endParaRPr>
          </a:p>
        </p:txBody>
      </p:sp>
      <p:sp>
        <p:nvSpPr>
          <p:cNvPr id="9" name="مستطيل 8"/>
          <p:cNvSpPr/>
          <p:nvPr/>
        </p:nvSpPr>
        <p:spPr>
          <a:xfrm>
            <a:off x="5076056" y="5481228"/>
            <a:ext cx="2988333" cy="93610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4000" b="1" dirty="0" err="1">
                <a:solidFill>
                  <a:schemeClr val="tx1"/>
                </a:solidFill>
              </a:rPr>
              <a:t>مو</a:t>
            </a:r>
            <a:r>
              <a:rPr lang="ar-SA" sz="4000" b="1" dirty="0">
                <a:solidFill>
                  <a:schemeClr val="tx1"/>
                </a:solidFill>
              </a:rPr>
              <a:t> بيدي والله </a:t>
            </a:r>
            <a:r>
              <a:rPr lang="ar-SA" sz="4000" b="1" dirty="0">
                <a:solidFill>
                  <a:schemeClr val="tx1"/>
                </a:solidFill>
                <a:sym typeface="Wingdings" pitchFamily="2" charset="2"/>
              </a:rPr>
              <a:t></a:t>
            </a:r>
            <a:endParaRPr lang="ar-SA" sz="4000" b="1" dirty="0">
              <a:solidFill>
                <a:schemeClr val="tx1"/>
              </a:solidFill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604" t="20554" r="10278" b="52497"/>
          <a:stretch/>
        </p:blipFill>
        <p:spPr bwMode="auto">
          <a:xfrm>
            <a:off x="448485" y="1916832"/>
            <a:ext cx="3484629" cy="241874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91513761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8800" b="1" dirty="0"/>
              <a:t>   </a:t>
            </a:r>
            <a:endParaRPr lang="ar-SA" sz="8800" b="1" dirty="0"/>
          </a:p>
        </p:txBody>
      </p:sp>
      <p:graphicFrame>
        <p:nvGraphicFramePr>
          <p:cNvPr id="5" name="جدول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1757752"/>
              </p:ext>
            </p:extLst>
          </p:nvPr>
        </p:nvGraphicFramePr>
        <p:xfrm>
          <a:off x="3246" y="1988840"/>
          <a:ext cx="9144000" cy="4392485"/>
        </p:xfrm>
        <a:graphic>
          <a:graphicData uri="http://schemas.openxmlformats.org/drawingml/2006/table">
            <a:tbl>
              <a:tblPr rtl="1" firstRow="1" bandRow="1">
                <a:tableStyleId>{5C22544A-7EE6-4342-B048-85BDC9FD1C3A}</a:tableStyleId>
              </a:tblPr>
              <a:tblGrid>
                <a:gridCol w="31383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576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78497">
                <a:tc>
                  <a:txBody>
                    <a:bodyPr/>
                    <a:lstStyle/>
                    <a:p>
                      <a:pPr algn="ctr" rtl="1"/>
                      <a:r>
                        <a:rPr lang="ar-SA" sz="2400" b="1" dirty="0">
                          <a:solidFill>
                            <a:schemeClr val="tx1"/>
                          </a:solidFill>
                        </a:rPr>
                        <a:t>كيف تعبّر</a:t>
                      </a:r>
                      <a:r>
                        <a:rPr lang="ar-SA" sz="2400" b="1" baseline="0" dirty="0">
                          <a:solidFill>
                            <a:schemeClr val="tx1"/>
                          </a:solidFill>
                        </a:rPr>
                        <a:t> عن نفسك</a:t>
                      </a:r>
                      <a:endParaRPr lang="ar-SA" sz="2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SA" sz="2400" b="1" dirty="0">
                          <a:solidFill>
                            <a:schemeClr val="tx1"/>
                          </a:solidFill>
                        </a:rPr>
                        <a:t>كيف</a:t>
                      </a:r>
                      <a:r>
                        <a:rPr lang="ar-SA" sz="2400" b="1" baseline="0" dirty="0">
                          <a:solidFill>
                            <a:schemeClr val="tx1"/>
                          </a:solidFill>
                        </a:rPr>
                        <a:t> تصف المظهر الخارجي</a:t>
                      </a:r>
                      <a:endParaRPr lang="ar-SA" sz="2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SA" sz="2400" b="1" dirty="0">
                          <a:solidFill>
                            <a:schemeClr val="tx1"/>
                          </a:solidFill>
                        </a:rPr>
                        <a:t>كيف تعبّر عن انزعاجك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78497">
                <a:tc>
                  <a:txBody>
                    <a:bodyPr/>
                    <a:lstStyle/>
                    <a:p>
                      <a:pPr algn="ctr" rtl="1"/>
                      <a:r>
                        <a:rPr lang="ar-SA" sz="2400" b="1" dirty="0"/>
                        <a:t>كيف تعبّر عن عائلتك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SA" sz="2400" b="1" dirty="0"/>
                        <a:t>كيف تعبّر عن دينك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SA" sz="2400" b="1" dirty="0"/>
                        <a:t>كيف تعبّر عن اعتذارك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78497">
                <a:tc>
                  <a:txBody>
                    <a:bodyPr/>
                    <a:lstStyle/>
                    <a:p>
                      <a:pPr algn="ctr" rtl="1"/>
                      <a:r>
                        <a:rPr lang="ar-SA" sz="2400" b="1" dirty="0"/>
                        <a:t>كيف تعبّر عن يومك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SA" sz="2400" b="1" dirty="0">
                          <a:solidFill>
                            <a:schemeClr val="tx1"/>
                          </a:solidFill>
                        </a:rPr>
                        <a:t>كيف تعبّر عن وطنك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SA" sz="2400" b="1" dirty="0">
                          <a:solidFill>
                            <a:schemeClr val="bg1"/>
                          </a:solidFill>
                        </a:rPr>
                        <a:t>كيف تطلب</a:t>
                      </a:r>
                      <a:r>
                        <a:rPr lang="ar-SA" sz="2400" b="1" baseline="0" dirty="0">
                          <a:solidFill>
                            <a:schemeClr val="bg1"/>
                          </a:solidFill>
                        </a:rPr>
                        <a:t> المساعدة</a:t>
                      </a:r>
                      <a:endParaRPr lang="ar-SA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78497">
                <a:tc>
                  <a:txBody>
                    <a:bodyPr/>
                    <a:lstStyle/>
                    <a:p>
                      <a:pPr algn="r" rtl="1"/>
                      <a:r>
                        <a:rPr lang="ar-SA" sz="2400" b="1" dirty="0"/>
                        <a:t>كيف تعبّر عن عملك / دراستك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SA" sz="2400" b="1" dirty="0">
                          <a:solidFill>
                            <a:schemeClr val="tx1"/>
                          </a:solidFill>
                        </a:rPr>
                        <a:t>كيف تصف موقع مكان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SA" sz="2400" b="1" dirty="0"/>
                        <a:t>كيف تجتاز المقابلة الشخصية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78497">
                <a:tc>
                  <a:txBody>
                    <a:bodyPr/>
                    <a:lstStyle/>
                    <a:p>
                      <a:pPr algn="ctr" rtl="1"/>
                      <a:r>
                        <a:rPr lang="ar-SA" sz="2400" b="1" dirty="0"/>
                        <a:t>كيف تعبّر عن هواياتك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SA" sz="2400" b="1" dirty="0">
                          <a:solidFill>
                            <a:schemeClr val="tx1"/>
                          </a:solidFill>
                        </a:rPr>
                        <a:t>كيف تعبّر عن حُبك لشخص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SA" sz="2400" b="1" dirty="0"/>
                        <a:t>كيف تعبّر عن تفاصيل السفر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71891587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8800" b="1" dirty="0"/>
              <a:t>  </a:t>
            </a:r>
            <a:endParaRPr lang="ar-SA" sz="8800" b="1" dirty="0"/>
          </a:p>
        </p:txBody>
      </p:sp>
      <p:sp>
        <p:nvSpPr>
          <p:cNvPr id="4" name="مستطيل 3"/>
          <p:cNvSpPr/>
          <p:nvPr/>
        </p:nvSpPr>
        <p:spPr>
          <a:xfrm>
            <a:off x="3109225" y="692696"/>
            <a:ext cx="5040560" cy="115212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4000" b="1" dirty="0">
                <a:solidFill>
                  <a:schemeClr val="tx1"/>
                </a:solidFill>
              </a:rPr>
              <a:t>كيف تطلب المساعدة في مواقف متنوعة ؟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519" t="31964" r="11095" b="30879"/>
          <a:stretch/>
        </p:blipFill>
        <p:spPr bwMode="auto">
          <a:xfrm>
            <a:off x="3851920" y="2204864"/>
            <a:ext cx="3099614" cy="287821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مستطيل 2"/>
          <p:cNvSpPr/>
          <p:nvPr/>
        </p:nvSpPr>
        <p:spPr>
          <a:xfrm>
            <a:off x="539552" y="5517232"/>
            <a:ext cx="3168352" cy="113042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2400" b="1" dirty="0">
                <a:solidFill>
                  <a:schemeClr val="tx1"/>
                </a:solidFill>
              </a:rPr>
              <a:t>وَاَللَّهُ فِي عَوْنِ الْعَبْدِ مَا كَانَ الْعَبْدُ فِي عَوْنِ أَخِيهِ</a:t>
            </a:r>
          </a:p>
        </p:txBody>
      </p:sp>
    </p:spTree>
    <p:extLst>
      <p:ext uri="{BB962C8B-B14F-4D97-AF65-F5344CB8AC3E}">
        <p14:creationId xmlns:p14="http://schemas.microsoft.com/office/powerpoint/2010/main" val="4028273887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8800" b="1" dirty="0"/>
              <a:t>  </a:t>
            </a:r>
            <a:endParaRPr lang="ar-SA" sz="8800" b="1" dirty="0"/>
          </a:p>
        </p:txBody>
      </p:sp>
      <p:sp>
        <p:nvSpPr>
          <p:cNvPr id="4" name="مستطيل 3"/>
          <p:cNvSpPr/>
          <p:nvPr/>
        </p:nvSpPr>
        <p:spPr>
          <a:xfrm>
            <a:off x="2195736" y="188640"/>
            <a:ext cx="4896544" cy="13230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4000" b="1" dirty="0">
                <a:solidFill>
                  <a:schemeClr val="tx1"/>
                </a:solidFill>
              </a:rPr>
              <a:t>اساليب طلب المساعدة في اللغة الإنجليزية</a:t>
            </a:r>
          </a:p>
        </p:txBody>
      </p:sp>
      <p:sp>
        <p:nvSpPr>
          <p:cNvPr id="5" name="مستطيل 4"/>
          <p:cNvSpPr/>
          <p:nvPr/>
        </p:nvSpPr>
        <p:spPr>
          <a:xfrm>
            <a:off x="179512" y="3573016"/>
            <a:ext cx="5688632" cy="9361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l"/>
            <a:r>
              <a:rPr lang="en-US" sz="4000" b="1" dirty="0">
                <a:solidFill>
                  <a:schemeClr val="tx1"/>
                </a:solidFill>
              </a:rPr>
              <a:t>Can you help me (out) ?</a:t>
            </a:r>
            <a:endParaRPr lang="ar-SA" sz="4000" b="1" dirty="0">
              <a:solidFill>
                <a:schemeClr val="tx1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454" t="32282" r="11273" b="30682"/>
          <a:stretch/>
        </p:blipFill>
        <p:spPr bwMode="auto">
          <a:xfrm>
            <a:off x="6588224" y="2537656"/>
            <a:ext cx="2230582" cy="207071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مستطيل 5"/>
          <p:cNvSpPr/>
          <p:nvPr/>
        </p:nvSpPr>
        <p:spPr>
          <a:xfrm>
            <a:off x="179512" y="4684039"/>
            <a:ext cx="5688632" cy="9361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l"/>
            <a:r>
              <a:rPr lang="en-US" sz="4000" b="1" dirty="0">
                <a:solidFill>
                  <a:schemeClr val="tx1"/>
                </a:solidFill>
              </a:rPr>
              <a:t>Can you give me a hand ?</a:t>
            </a:r>
            <a:endParaRPr lang="ar-SA" sz="4000" b="1" dirty="0">
              <a:solidFill>
                <a:schemeClr val="tx1"/>
              </a:solidFill>
            </a:endParaRPr>
          </a:p>
        </p:txBody>
      </p:sp>
      <p:sp>
        <p:nvSpPr>
          <p:cNvPr id="7" name="مستطيل 6"/>
          <p:cNvSpPr/>
          <p:nvPr/>
        </p:nvSpPr>
        <p:spPr>
          <a:xfrm>
            <a:off x="179512" y="5805264"/>
            <a:ext cx="5688632" cy="9361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l"/>
            <a:r>
              <a:rPr lang="en-US" sz="4000" b="1" dirty="0">
                <a:solidFill>
                  <a:schemeClr val="tx1"/>
                </a:solidFill>
              </a:rPr>
              <a:t>Can you do me a favor ?</a:t>
            </a:r>
            <a:endParaRPr lang="ar-SA" sz="40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1159287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8800" b="1" dirty="0"/>
              <a:t>  </a:t>
            </a:r>
            <a:endParaRPr lang="ar-SA" sz="8800" b="1" dirty="0"/>
          </a:p>
        </p:txBody>
      </p:sp>
      <p:sp>
        <p:nvSpPr>
          <p:cNvPr id="4" name="مستطيل 3"/>
          <p:cNvSpPr/>
          <p:nvPr/>
        </p:nvSpPr>
        <p:spPr>
          <a:xfrm>
            <a:off x="539552" y="625042"/>
            <a:ext cx="4680520" cy="86409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</a:rPr>
              <a:t>Can you help me ?</a:t>
            </a:r>
            <a:endParaRPr lang="ar-SA" sz="4000" b="1" dirty="0">
              <a:solidFill>
                <a:schemeClr val="tx1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145" t="19376" r="9772" b="49315"/>
          <a:stretch/>
        </p:blipFill>
        <p:spPr bwMode="auto">
          <a:xfrm>
            <a:off x="5508104" y="553600"/>
            <a:ext cx="3328250" cy="281357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مستطيل 8"/>
          <p:cNvSpPr/>
          <p:nvPr/>
        </p:nvSpPr>
        <p:spPr>
          <a:xfrm>
            <a:off x="508395" y="4169149"/>
            <a:ext cx="5616624" cy="84402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</a:rPr>
              <a:t>Yes, how can I help you ?</a:t>
            </a:r>
            <a:endParaRPr lang="ar-SA" sz="4000" b="1" dirty="0">
              <a:solidFill>
                <a:schemeClr val="tx1"/>
              </a:solidFill>
            </a:endParaRPr>
          </a:p>
        </p:txBody>
      </p:sp>
      <p:sp>
        <p:nvSpPr>
          <p:cNvPr id="10" name="مستطيل 9"/>
          <p:cNvSpPr/>
          <p:nvPr/>
        </p:nvSpPr>
        <p:spPr>
          <a:xfrm>
            <a:off x="1409297" y="1484784"/>
            <a:ext cx="3024336" cy="7200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4000" b="1" dirty="0">
                <a:solidFill>
                  <a:schemeClr val="tx1"/>
                </a:solidFill>
              </a:rPr>
              <a:t>ممكن تساعدني ؟</a:t>
            </a:r>
          </a:p>
        </p:txBody>
      </p:sp>
      <p:sp>
        <p:nvSpPr>
          <p:cNvPr id="11" name="مستطيل 10"/>
          <p:cNvSpPr/>
          <p:nvPr/>
        </p:nvSpPr>
        <p:spPr>
          <a:xfrm>
            <a:off x="1588515" y="5013176"/>
            <a:ext cx="3456384" cy="10801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200" b="1" dirty="0">
                <a:solidFill>
                  <a:schemeClr val="tx1"/>
                </a:solidFill>
              </a:rPr>
              <a:t>طبعاً</a:t>
            </a:r>
          </a:p>
          <a:p>
            <a:pPr algn="ctr"/>
            <a:r>
              <a:rPr lang="ar-SA" sz="3200" b="1" dirty="0">
                <a:solidFill>
                  <a:schemeClr val="tx1"/>
                </a:solidFill>
              </a:rPr>
              <a:t>كيف ممكن أساعدك ؟</a:t>
            </a:r>
          </a:p>
        </p:txBody>
      </p:sp>
    </p:spTree>
    <p:extLst>
      <p:ext uri="{BB962C8B-B14F-4D97-AF65-F5344CB8AC3E}">
        <p14:creationId xmlns:p14="http://schemas.microsoft.com/office/powerpoint/2010/main" val="352550546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8800" b="1" dirty="0"/>
              <a:t>  </a:t>
            </a:r>
            <a:endParaRPr lang="ar-SA" sz="8800" b="1" dirty="0"/>
          </a:p>
        </p:txBody>
      </p:sp>
      <p:sp>
        <p:nvSpPr>
          <p:cNvPr id="4" name="مستطيل 3"/>
          <p:cNvSpPr/>
          <p:nvPr/>
        </p:nvSpPr>
        <p:spPr>
          <a:xfrm>
            <a:off x="505660" y="932950"/>
            <a:ext cx="5688632" cy="86409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</a:rPr>
              <a:t>Bring me the files please</a:t>
            </a:r>
            <a:endParaRPr lang="ar-SA" sz="4000" b="1" dirty="0">
              <a:solidFill>
                <a:schemeClr val="tx1"/>
              </a:solidFill>
            </a:endParaRPr>
          </a:p>
        </p:txBody>
      </p:sp>
      <p:sp>
        <p:nvSpPr>
          <p:cNvPr id="9" name="مستطيل 8"/>
          <p:cNvSpPr/>
          <p:nvPr/>
        </p:nvSpPr>
        <p:spPr>
          <a:xfrm>
            <a:off x="573088" y="4741004"/>
            <a:ext cx="3672408" cy="79208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</a:rPr>
              <a:t>Here they are.</a:t>
            </a:r>
            <a:endParaRPr lang="ar-SA" sz="4000" b="1" dirty="0">
              <a:solidFill>
                <a:schemeClr val="tx1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182" t="23975" r="18546" b="22787"/>
          <a:stretch/>
        </p:blipFill>
        <p:spPr bwMode="auto">
          <a:xfrm>
            <a:off x="6220754" y="2156194"/>
            <a:ext cx="2241386" cy="336103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مستطيل 6"/>
          <p:cNvSpPr/>
          <p:nvPr/>
        </p:nvSpPr>
        <p:spPr>
          <a:xfrm>
            <a:off x="1833228" y="5533092"/>
            <a:ext cx="1152128" cy="7138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4000" b="1" dirty="0">
                <a:solidFill>
                  <a:schemeClr val="tx1"/>
                </a:solidFill>
              </a:rPr>
              <a:t>تفضل</a:t>
            </a:r>
          </a:p>
        </p:txBody>
      </p:sp>
      <p:sp>
        <p:nvSpPr>
          <p:cNvPr id="8" name="مستطيل 7"/>
          <p:cNvSpPr/>
          <p:nvPr/>
        </p:nvSpPr>
        <p:spPr>
          <a:xfrm>
            <a:off x="1833228" y="1797046"/>
            <a:ext cx="2810780" cy="8398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4000" b="1" dirty="0">
                <a:solidFill>
                  <a:schemeClr val="tx1"/>
                </a:solidFill>
              </a:rPr>
              <a:t>جيب لي الملفات</a:t>
            </a:r>
          </a:p>
        </p:txBody>
      </p:sp>
    </p:spTree>
    <p:extLst>
      <p:ext uri="{BB962C8B-B14F-4D97-AF65-F5344CB8AC3E}">
        <p14:creationId xmlns:p14="http://schemas.microsoft.com/office/powerpoint/2010/main" val="5430779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8800" b="1" dirty="0"/>
              <a:t>  </a:t>
            </a:r>
            <a:endParaRPr lang="ar-SA" sz="8800" b="1" dirty="0"/>
          </a:p>
        </p:txBody>
      </p:sp>
      <p:graphicFrame>
        <p:nvGraphicFramePr>
          <p:cNvPr id="4" name="جدول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5101291"/>
              </p:ext>
            </p:extLst>
          </p:nvPr>
        </p:nvGraphicFramePr>
        <p:xfrm>
          <a:off x="683568" y="332656"/>
          <a:ext cx="5256584" cy="1280160"/>
        </p:xfrm>
        <a:graphic>
          <a:graphicData uri="http://schemas.openxmlformats.org/drawingml/2006/table">
            <a:tbl>
              <a:tblPr rtl="1" firstRow="1" bandRow="1">
                <a:tableStyleId>{5C22544A-7EE6-4342-B048-85BDC9FD1C3A}</a:tableStyleId>
              </a:tblPr>
              <a:tblGrid>
                <a:gridCol w="52565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76064">
                <a:tc>
                  <a:txBody>
                    <a:bodyPr/>
                    <a:lstStyle/>
                    <a:p>
                      <a:pPr algn="ctr" rtl="1"/>
                      <a:r>
                        <a:rPr lang="en-US" sz="3600" dirty="0">
                          <a:solidFill>
                            <a:schemeClr val="tx1"/>
                          </a:solidFill>
                        </a:rPr>
                        <a:t>What is</a:t>
                      </a:r>
                      <a:r>
                        <a:rPr lang="en-US" sz="3600" baseline="0" dirty="0">
                          <a:solidFill>
                            <a:schemeClr val="tx1"/>
                          </a:solidFill>
                        </a:rPr>
                        <a:t> your name ?</a:t>
                      </a:r>
                      <a:endParaRPr lang="ar-SA" sz="3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6064">
                <a:tc>
                  <a:txBody>
                    <a:bodyPr/>
                    <a:lstStyle/>
                    <a:p>
                      <a:pPr algn="ctr" rtl="1"/>
                      <a:r>
                        <a:rPr lang="ar-SA" sz="3600" b="1" dirty="0"/>
                        <a:t>ما اسمك ؟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8" name="جدول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85331"/>
              </p:ext>
            </p:extLst>
          </p:nvPr>
        </p:nvGraphicFramePr>
        <p:xfrm>
          <a:off x="611560" y="2708920"/>
          <a:ext cx="5328592" cy="1484385"/>
        </p:xfrm>
        <a:graphic>
          <a:graphicData uri="http://schemas.openxmlformats.org/drawingml/2006/table">
            <a:tbl>
              <a:tblPr rtl="1" firstRow="1" bandRow="1">
                <a:tableStyleId>{5C22544A-7EE6-4342-B048-85BDC9FD1C3A}</a:tableStyleId>
              </a:tblPr>
              <a:tblGrid>
                <a:gridCol w="53285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44305">
                <a:tc>
                  <a:txBody>
                    <a:bodyPr/>
                    <a:lstStyle/>
                    <a:p>
                      <a:pPr algn="ctr" rtl="1"/>
                      <a:r>
                        <a:rPr lang="en-US" sz="3600" dirty="0">
                          <a:solidFill>
                            <a:schemeClr val="tx1"/>
                          </a:solidFill>
                        </a:rPr>
                        <a:t>What is</a:t>
                      </a:r>
                      <a:r>
                        <a:rPr lang="en-US" sz="3600" baseline="0" dirty="0">
                          <a:solidFill>
                            <a:schemeClr val="tx1"/>
                          </a:solidFill>
                        </a:rPr>
                        <a:t> your </a:t>
                      </a:r>
                      <a:r>
                        <a:rPr lang="en-US" sz="3600" baseline="0" dirty="0">
                          <a:solidFill>
                            <a:srgbClr val="00B0F0"/>
                          </a:solidFill>
                        </a:rPr>
                        <a:t>full </a:t>
                      </a:r>
                      <a:r>
                        <a:rPr lang="en-US" sz="3600" baseline="0" dirty="0">
                          <a:solidFill>
                            <a:schemeClr val="tx1"/>
                          </a:solidFill>
                        </a:rPr>
                        <a:t>name ?</a:t>
                      </a:r>
                      <a:endParaRPr lang="ar-SA" sz="3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1849">
                <a:tc>
                  <a:txBody>
                    <a:bodyPr/>
                    <a:lstStyle/>
                    <a:p>
                      <a:pPr algn="ctr" rtl="1"/>
                      <a:r>
                        <a:rPr lang="ar-SA" sz="3600" b="1" dirty="0"/>
                        <a:t>ما اسمك </a:t>
                      </a:r>
                      <a:r>
                        <a:rPr lang="ar-SA" sz="3600" b="1" dirty="0">
                          <a:solidFill>
                            <a:schemeClr val="tx1"/>
                          </a:solidFill>
                        </a:rPr>
                        <a:t>الكامل</a:t>
                      </a:r>
                      <a:r>
                        <a:rPr lang="ar-SA" sz="3600" b="1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ar-SA" sz="3600" b="1" dirty="0"/>
                        <a:t>؟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جدول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8851446"/>
              </p:ext>
            </p:extLst>
          </p:nvPr>
        </p:nvGraphicFramePr>
        <p:xfrm>
          <a:off x="611560" y="5229200"/>
          <a:ext cx="5328592" cy="1484385"/>
        </p:xfrm>
        <a:graphic>
          <a:graphicData uri="http://schemas.openxmlformats.org/drawingml/2006/table">
            <a:tbl>
              <a:tblPr rtl="1" firstRow="1" bandRow="1">
                <a:tableStyleId>{5C22544A-7EE6-4342-B048-85BDC9FD1C3A}</a:tableStyleId>
              </a:tblPr>
              <a:tblGrid>
                <a:gridCol w="53285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44305">
                <a:tc>
                  <a:txBody>
                    <a:bodyPr/>
                    <a:lstStyle/>
                    <a:p>
                      <a:pPr algn="ctr" rtl="1"/>
                      <a:r>
                        <a:rPr lang="en-US" sz="3600" dirty="0">
                          <a:solidFill>
                            <a:schemeClr val="tx1"/>
                          </a:solidFill>
                        </a:rPr>
                        <a:t>What is</a:t>
                      </a:r>
                      <a:r>
                        <a:rPr lang="en-US" sz="3600" baseline="0" dirty="0">
                          <a:solidFill>
                            <a:schemeClr val="tx1"/>
                          </a:solidFill>
                        </a:rPr>
                        <a:t> your </a:t>
                      </a:r>
                      <a:r>
                        <a:rPr lang="en-US" sz="3600" baseline="0" dirty="0">
                          <a:solidFill>
                            <a:srgbClr val="00B0F0"/>
                          </a:solidFill>
                        </a:rPr>
                        <a:t>last </a:t>
                      </a:r>
                      <a:r>
                        <a:rPr lang="en-US" sz="3600" baseline="0" dirty="0">
                          <a:solidFill>
                            <a:schemeClr val="tx1"/>
                          </a:solidFill>
                        </a:rPr>
                        <a:t>name ?</a:t>
                      </a:r>
                      <a:endParaRPr lang="ar-SA" sz="3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1849">
                <a:tc>
                  <a:txBody>
                    <a:bodyPr/>
                    <a:lstStyle/>
                    <a:p>
                      <a:pPr algn="ctr" rtl="1"/>
                      <a:r>
                        <a:rPr lang="ar-SA" sz="3600" b="1" dirty="0"/>
                        <a:t>ما اسم</a:t>
                      </a:r>
                      <a:r>
                        <a:rPr lang="ar-SA" sz="3600" b="1" baseline="0" dirty="0"/>
                        <a:t> العائلة </a:t>
                      </a:r>
                      <a:r>
                        <a:rPr lang="ar-SA" sz="3600" b="1" dirty="0"/>
                        <a:t>؟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صورة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20" r="8661" b="6708"/>
          <a:stretch/>
        </p:blipFill>
        <p:spPr>
          <a:xfrm>
            <a:off x="6156176" y="1412776"/>
            <a:ext cx="2880320" cy="24246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461250127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8800" b="1" dirty="0"/>
              <a:t>  </a:t>
            </a:r>
            <a:endParaRPr lang="ar-SA" sz="8800" b="1" dirty="0"/>
          </a:p>
        </p:txBody>
      </p:sp>
      <p:sp>
        <p:nvSpPr>
          <p:cNvPr id="4" name="مستطيل 3"/>
          <p:cNvSpPr/>
          <p:nvPr/>
        </p:nvSpPr>
        <p:spPr>
          <a:xfrm>
            <a:off x="505660" y="500902"/>
            <a:ext cx="5688632" cy="86409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</a:rPr>
              <a:t>Thanks for helping</a:t>
            </a:r>
            <a:endParaRPr lang="ar-SA" sz="4000" b="1" dirty="0">
              <a:solidFill>
                <a:schemeClr val="tx1"/>
              </a:solidFill>
            </a:endParaRPr>
          </a:p>
        </p:txBody>
      </p:sp>
      <p:sp>
        <p:nvSpPr>
          <p:cNvPr id="9" name="مستطيل 8"/>
          <p:cNvSpPr/>
          <p:nvPr/>
        </p:nvSpPr>
        <p:spPr>
          <a:xfrm>
            <a:off x="573088" y="4947665"/>
            <a:ext cx="3672408" cy="79208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</a:rPr>
              <a:t>At your service</a:t>
            </a:r>
            <a:endParaRPr lang="ar-SA" sz="4000" b="1" dirty="0">
              <a:solidFill>
                <a:schemeClr val="tx1"/>
              </a:solidFill>
            </a:endParaRPr>
          </a:p>
        </p:txBody>
      </p:sp>
      <p:sp>
        <p:nvSpPr>
          <p:cNvPr id="7" name="مستطيل 6"/>
          <p:cNvSpPr/>
          <p:nvPr/>
        </p:nvSpPr>
        <p:spPr>
          <a:xfrm>
            <a:off x="5076056" y="2348880"/>
            <a:ext cx="3170820" cy="84823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4000" b="1" dirty="0">
                <a:solidFill>
                  <a:schemeClr val="tx1"/>
                </a:solidFill>
              </a:rPr>
              <a:t>شكراً لمساعدتك</a:t>
            </a:r>
          </a:p>
        </p:txBody>
      </p:sp>
      <p:sp>
        <p:nvSpPr>
          <p:cNvPr id="8" name="مستطيل 7"/>
          <p:cNvSpPr/>
          <p:nvPr/>
        </p:nvSpPr>
        <p:spPr>
          <a:xfrm>
            <a:off x="505660" y="1377113"/>
            <a:ext cx="5688632" cy="8398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</a:rPr>
              <a:t>Thanks for your help</a:t>
            </a:r>
            <a:endParaRPr lang="ar-SA" sz="4000" b="1" dirty="0">
              <a:solidFill>
                <a:schemeClr val="tx1"/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091" t="28061" r="10909" b="40847"/>
          <a:stretch/>
        </p:blipFill>
        <p:spPr bwMode="auto">
          <a:xfrm>
            <a:off x="5518465" y="3197115"/>
            <a:ext cx="2286001" cy="171771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مستطيل 9"/>
          <p:cNvSpPr/>
          <p:nvPr/>
        </p:nvSpPr>
        <p:spPr>
          <a:xfrm>
            <a:off x="1412745" y="5739753"/>
            <a:ext cx="1728192" cy="78559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4000" b="1" dirty="0">
                <a:solidFill>
                  <a:schemeClr val="tx1"/>
                </a:solidFill>
              </a:rPr>
              <a:t>بالخدمة</a:t>
            </a:r>
          </a:p>
        </p:txBody>
      </p:sp>
    </p:spTree>
    <p:extLst>
      <p:ext uri="{BB962C8B-B14F-4D97-AF65-F5344CB8AC3E}">
        <p14:creationId xmlns:p14="http://schemas.microsoft.com/office/powerpoint/2010/main" val="1132775941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8800" b="1" dirty="0"/>
              <a:t>  </a:t>
            </a:r>
            <a:endParaRPr lang="ar-SA" sz="8800" b="1" dirty="0"/>
          </a:p>
        </p:txBody>
      </p:sp>
      <p:sp>
        <p:nvSpPr>
          <p:cNvPr id="4" name="مستطيل 3"/>
          <p:cNvSpPr/>
          <p:nvPr/>
        </p:nvSpPr>
        <p:spPr>
          <a:xfrm>
            <a:off x="505660" y="500902"/>
            <a:ext cx="7594732" cy="119990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4000" b="1" dirty="0">
                <a:solidFill>
                  <a:srgbClr val="FF0000"/>
                </a:solidFill>
              </a:rPr>
              <a:t>Can you help me </a:t>
            </a:r>
            <a:r>
              <a:rPr lang="en-US" sz="4000" b="1" dirty="0">
                <a:solidFill>
                  <a:schemeClr val="tx1"/>
                </a:solidFill>
              </a:rPr>
              <a:t>to push the car ?</a:t>
            </a:r>
            <a:endParaRPr lang="ar-SA" sz="4000" b="1" dirty="0">
              <a:solidFill>
                <a:schemeClr val="tx1"/>
              </a:solidFill>
            </a:endParaRPr>
          </a:p>
        </p:txBody>
      </p:sp>
      <p:sp>
        <p:nvSpPr>
          <p:cNvPr id="7" name="مستطيل 6"/>
          <p:cNvSpPr/>
          <p:nvPr/>
        </p:nvSpPr>
        <p:spPr>
          <a:xfrm>
            <a:off x="3347864" y="1932143"/>
            <a:ext cx="5475076" cy="100811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4000" b="1" dirty="0">
                <a:solidFill>
                  <a:schemeClr val="tx1"/>
                </a:solidFill>
              </a:rPr>
              <a:t>ممكن تساعدني لدفع السيارة ؟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21" t="6205" r="44989" b="55960"/>
          <a:stretch/>
        </p:blipFill>
        <p:spPr bwMode="auto">
          <a:xfrm>
            <a:off x="1187623" y="3789040"/>
            <a:ext cx="3904359" cy="239686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2763654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8800" b="1" dirty="0"/>
              <a:t>  </a:t>
            </a:r>
            <a:endParaRPr lang="ar-SA" sz="8800" b="1" dirty="0"/>
          </a:p>
        </p:txBody>
      </p:sp>
      <p:sp>
        <p:nvSpPr>
          <p:cNvPr id="4" name="مستطيل 3"/>
          <p:cNvSpPr/>
          <p:nvPr/>
        </p:nvSpPr>
        <p:spPr>
          <a:xfrm>
            <a:off x="251520" y="484134"/>
            <a:ext cx="5154844" cy="24501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</a:rPr>
              <a:t> </a:t>
            </a:r>
            <a:r>
              <a:rPr lang="en-US" sz="3600" b="1" dirty="0">
                <a:solidFill>
                  <a:srgbClr val="FF0000"/>
                </a:solidFill>
              </a:rPr>
              <a:t>Can you give me a hand </a:t>
            </a:r>
            <a:r>
              <a:rPr lang="en-US" sz="3600" b="1" dirty="0">
                <a:solidFill>
                  <a:schemeClr val="tx1"/>
                </a:solidFill>
              </a:rPr>
              <a:t>with the shopping bags ?</a:t>
            </a:r>
          </a:p>
          <a:p>
            <a:pPr algn="ctr"/>
            <a:endParaRPr lang="en-US" sz="3600" b="1" dirty="0">
              <a:solidFill>
                <a:schemeClr val="tx1"/>
              </a:solidFill>
            </a:endParaRPr>
          </a:p>
          <a:p>
            <a:pPr algn="ctr"/>
            <a:r>
              <a:rPr lang="en-US" sz="3600" b="1" dirty="0">
                <a:solidFill>
                  <a:schemeClr val="tx1"/>
                </a:solidFill>
              </a:rPr>
              <a:t> </a:t>
            </a:r>
            <a:r>
              <a:rPr lang="en-US" sz="3600" b="1" dirty="0">
                <a:solidFill>
                  <a:schemeClr val="tx1"/>
                </a:solidFill>
                <a:sym typeface="Wingdings" pitchFamily="2" charset="2"/>
              </a:rPr>
              <a:t> </a:t>
            </a:r>
            <a:r>
              <a:rPr lang="en-US" sz="3600" b="1" dirty="0">
                <a:solidFill>
                  <a:schemeClr val="tx1"/>
                </a:solidFill>
              </a:rPr>
              <a:t>They are heavy!</a:t>
            </a:r>
            <a:endParaRPr lang="ar-SA" sz="3600" b="1" dirty="0">
              <a:solidFill>
                <a:schemeClr val="tx1"/>
              </a:solidFill>
            </a:endParaRPr>
          </a:p>
        </p:txBody>
      </p:sp>
      <p:sp>
        <p:nvSpPr>
          <p:cNvPr id="7" name="مستطيل 6"/>
          <p:cNvSpPr/>
          <p:nvPr/>
        </p:nvSpPr>
        <p:spPr>
          <a:xfrm>
            <a:off x="1043608" y="4249767"/>
            <a:ext cx="3870150" cy="123878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200" b="1" dirty="0">
                <a:solidFill>
                  <a:schemeClr val="tx1"/>
                </a:solidFill>
              </a:rPr>
              <a:t>ممكن تساعدني بالأغراض ؟</a:t>
            </a:r>
          </a:p>
          <a:p>
            <a:pPr algn="ctr"/>
            <a:r>
              <a:rPr lang="ar-SA" sz="3200" b="1" dirty="0">
                <a:solidFill>
                  <a:schemeClr val="tx1"/>
                </a:solidFill>
              </a:rPr>
              <a:t>ثقيلة علي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502" t="40465" r="11305" b="22429"/>
          <a:stretch/>
        </p:blipFill>
        <p:spPr bwMode="auto">
          <a:xfrm>
            <a:off x="5940152" y="2492896"/>
            <a:ext cx="2797983" cy="281099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46137588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8800" b="1" dirty="0"/>
              <a:t>  </a:t>
            </a:r>
            <a:endParaRPr lang="ar-SA" sz="8800" b="1" dirty="0"/>
          </a:p>
        </p:txBody>
      </p:sp>
      <p:sp>
        <p:nvSpPr>
          <p:cNvPr id="4" name="مستطيل 3"/>
          <p:cNvSpPr/>
          <p:nvPr/>
        </p:nvSpPr>
        <p:spPr>
          <a:xfrm>
            <a:off x="251520" y="484134"/>
            <a:ext cx="5154844" cy="24501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</a:rPr>
              <a:t> </a:t>
            </a:r>
            <a:r>
              <a:rPr lang="en-US" sz="3600" b="1" dirty="0">
                <a:solidFill>
                  <a:srgbClr val="FF0000"/>
                </a:solidFill>
              </a:rPr>
              <a:t>Can you do me a favor ? </a:t>
            </a:r>
            <a:r>
              <a:rPr lang="en-US" sz="3600" b="1" dirty="0">
                <a:solidFill>
                  <a:schemeClr val="tx1"/>
                </a:solidFill>
              </a:rPr>
              <a:t>Take care of my son.</a:t>
            </a:r>
          </a:p>
          <a:p>
            <a:pPr algn="ctr"/>
            <a:r>
              <a:rPr lang="en-US" sz="3600" b="1" dirty="0">
                <a:solidFill>
                  <a:schemeClr val="tx1"/>
                </a:solidFill>
              </a:rPr>
              <a:t>I will be back in an hour.</a:t>
            </a:r>
            <a:endParaRPr lang="ar-SA" sz="3600" b="1" dirty="0">
              <a:solidFill>
                <a:schemeClr val="tx1"/>
              </a:solidFill>
            </a:endParaRPr>
          </a:p>
        </p:txBody>
      </p:sp>
      <p:sp>
        <p:nvSpPr>
          <p:cNvPr id="7" name="مستطيل 6"/>
          <p:cNvSpPr/>
          <p:nvPr/>
        </p:nvSpPr>
        <p:spPr>
          <a:xfrm>
            <a:off x="1043608" y="4249766"/>
            <a:ext cx="3096344" cy="162750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200" b="1" dirty="0">
                <a:solidFill>
                  <a:schemeClr val="tx1"/>
                </a:solidFill>
              </a:rPr>
              <a:t>ممكن خدمة ؟</a:t>
            </a:r>
          </a:p>
          <a:p>
            <a:pPr algn="ctr"/>
            <a:r>
              <a:rPr lang="ar-SA" sz="3200" b="1" dirty="0">
                <a:solidFill>
                  <a:schemeClr val="tx1"/>
                </a:solidFill>
              </a:rPr>
              <a:t>انتبهي لابني</a:t>
            </a:r>
          </a:p>
          <a:p>
            <a:pPr algn="ctr"/>
            <a:r>
              <a:rPr lang="ar-SA" sz="3200" b="1" dirty="0">
                <a:solidFill>
                  <a:schemeClr val="tx1"/>
                </a:solidFill>
              </a:rPr>
              <a:t>ساعة و راجعة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299" t="35675" r="11485" b="19093"/>
          <a:stretch/>
        </p:blipFill>
        <p:spPr bwMode="auto">
          <a:xfrm>
            <a:off x="5621842" y="2297157"/>
            <a:ext cx="3112892" cy="300405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13473303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8800" b="1" dirty="0"/>
              <a:t>  </a:t>
            </a:r>
            <a:endParaRPr lang="ar-SA" sz="8800" b="1" dirty="0"/>
          </a:p>
        </p:txBody>
      </p:sp>
      <p:sp>
        <p:nvSpPr>
          <p:cNvPr id="4" name="مستطيل 3"/>
          <p:cNvSpPr/>
          <p:nvPr/>
        </p:nvSpPr>
        <p:spPr>
          <a:xfrm>
            <a:off x="269179" y="1916832"/>
            <a:ext cx="5904656" cy="92864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</a:rPr>
              <a:t>I want to </a:t>
            </a:r>
            <a:r>
              <a:rPr lang="en-US" sz="4000" b="1" dirty="0">
                <a:solidFill>
                  <a:srgbClr val="00B0F0"/>
                </a:solidFill>
              </a:rPr>
              <a:t>return the favor</a:t>
            </a:r>
            <a:r>
              <a:rPr lang="en-US" sz="4000" b="1" dirty="0">
                <a:solidFill>
                  <a:schemeClr val="tx1"/>
                </a:solidFill>
              </a:rPr>
              <a:t>!</a:t>
            </a:r>
            <a:endParaRPr lang="en-US" sz="3600" b="1" dirty="0">
              <a:solidFill>
                <a:schemeClr val="tx1"/>
              </a:solidFill>
            </a:endParaRPr>
          </a:p>
        </p:txBody>
      </p:sp>
      <p:sp>
        <p:nvSpPr>
          <p:cNvPr id="7" name="مستطيل 6"/>
          <p:cNvSpPr/>
          <p:nvPr/>
        </p:nvSpPr>
        <p:spPr>
          <a:xfrm>
            <a:off x="1349299" y="3212976"/>
            <a:ext cx="3744416" cy="76340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200" b="1" dirty="0">
                <a:solidFill>
                  <a:schemeClr val="tx1"/>
                </a:solidFill>
              </a:rPr>
              <a:t>حاب أرد لك الجميل </a:t>
            </a:r>
            <a:r>
              <a:rPr lang="ar-SA" sz="3200" b="1" dirty="0">
                <a:solidFill>
                  <a:schemeClr val="tx1"/>
                </a:solidFill>
                <a:sym typeface="Wingdings" pitchFamily="2" charset="2"/>
              </a:rPr>
              <a:t></a:t>
            </a:r>
            <a:endParaRPr lang="ar-SA" sz="3200" b="1" dirty="0">
              <a:solidFill>
                <a:schemeClr val="tx1"/>
              </a:solidFill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224" r="20257" b="70639"/>
          <a:stretch/>
        </p:blipFill>
        <p:spPr bwMode="auto">
          <a:xfrm>
            <a:off x="5652120" y="116632"/>
            <a:ext cx="3311717" cy="192325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57" t="46983" r="66625" b="14640"/>
          <a:stretch/>
        </p:blipFill>
        <p:spPr bwMode="auto">
          <a:xfrm>
            <a:off x="1349299" y="4401812"/>
            <a:ext cx="1546951" cy="225771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16624852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8800" b="1" dirty="0"/>
              <a:t>   </a:t>
            </a:r>
            <a:endParaRPr lang="ar-SA" sz="8800" b="1" dirty="0"/>
          </a:p>
        </p:txBody>
      </p:sp>
      <p:graphicFrame>
        <p:nvGraphicFramePr>
          <p:cNvPr id="5" name="جدول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1521204"/>
              </p:ext>
            </p:extLst>
          </p:nvPr>
        </p:nvGraphicFramePr>
        <p:xfrm>
          <a:off x="3246" y="1988840"/>
          <a:ext cx="9144000" cy="4392485"/>
        </p:xfrm>
        <a:graphic>
          <a:graphicData uri="http://schemas.openxmlformats.org/drawingml/2006/table">
            <a:tbl>
              <a:tblPr rtl="1" firstRow="1" bandRow="1">
                <a:tableStyleId>{5C22544A-7EE6-4342-B048-85BDC9FD1C3A}</a:tableStyleId>
              </a:tblPr>
              <a:tblGrid>
                <a:gridCol w="31383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576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78497">
                <a:tc>
                  <a:txBody>
                    <a:bodyPr/>
                    <a:lstStyle/>
                    <a:p>
                      <a:pPr algn="ctr" rtl="1"/>
                      <a:r>
                        <a:rPr lang="ar-SA" sz="2400" b="1" dirty="0">
                          <a:solidFill>
                            <a:schemeClr val="tx1"/>
                          </a:solidFill>
                        </a:rPr>
                        <a:t>كيف تعبّر</a:t>
                      </a:r>
                      <a:r>
                        <a:rPr lang="ar-SA" sz="2400" b="1" baseline="0" dirty="0">
                          <a:solidFill>
                            <a:schemeClr val="tx1"/>
                          </a:solidFill>
                        </a:rPr>
                        <a:t> عن نفسك</a:t>
                      </a:r>
                      <a:endParaRPr lang="ar-SA" sz="2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SA" sz="2400" b="1" dirty="0">
                          <a:solidFill>
                            <a:schemeClr val="tx1"/>
                          </a:solidFill>
                        </a:rPr>
                        <a:t>كيف</a:t>
                      </a:r>
                      <a:r>
                        <a:rPr lang="ar-SA" sz="2400" b="1" baseline="0" dirty="0">
                          <a:solidFill>
                            <a:schemeClr val="tx1"/>
                          </a:solidFill>
                        </a:rPr>
                        <a:t> تصف المظهر الخارجي</a:t>
                      </a:r>
                      <a:endParaRPr lang="ar-SA" sz="2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SA" sz="2400" b="1" dirty="0">
                          <a:solidFill>
                            <a:schemeClr val="tx1"/>
                          </a:solidFill>
                        </a:rPr>
                        <a:t>كيف تعبّر عن انزعاجك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78497">
                <a:tc>
                  <a:txBody>
                    <a:bodyPr/>
                    <a:lstStyle/>
                    <a:p>
                      <a:pPr algn="ctr" rtl="1"/>
                      <a:r>
                        <a:rPr lang="ar-SA" sz="2400" b="1" dirty="0"/>
                        <a:t>كيف تعبّر عن عائلتك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SA" sz="2400" b="1" dirty="0"/>
                        <a:t>كيف تعبّر عن دينك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SA" sz="2400" b="1" dirty="0"/>
                        <a:t>كيف تعبّر عن اعتذارك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78497">
                <a:tc>
                  <a:txBody>
                    <a:bodyPr/>
                    <a:lstStyle/>
                    <a:p>
                      <a:pPr algn="ctr" rtl="1"/>
                      <a:r>
                        <a:rPr lang="ar-SA" sz="2400" b="1" dirty="0"/>
                        <a:t>كيف تعبّر عن يومك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SA" sz="2400" b="1" dirty="0">
                          <a:solidFill>
                            <a:schemeClr val="tx1"/>
                          </a:solidFill>
                        </a:rPr>
                        <a:t>كيف تعبّر عن وطنك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SA" sz="2400" b="1" dirty="0">
                          <a:solidFill>
                            <a:schemeClr val="tx1"/>
                          </a:solidFill>
                        </a:rPr>
                        <a:t>كيف تطلب</a:t>
                      </a:r>
                      <a:r>
                        <a:rPr lang="ar-SA" sz="2400" b="1" baseline="0" dirty="0">
                          <a:solidFill>
                            <a:schemeClr val="tx1"/>
                          </a:solidFill>
                        </a:rPr>
                        <a:t> المساعدة</a:t>
                      </a:r>
                      <a:endParaRPr lang="ar-SA" sz="2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78497">
                <a:tc>
                  <a:txBody>
                    <a:bodyPr/>
                    <a:lstStyle/>
                    <a:p>
                      <a:pPr algn="r" rtl="1"/>
                      <a:r>
                        <a:rPr lang="ar-SA" sz="2400" b="1" dirty="0"/>
                        <a:t>كيف تعبّر عن عملك / دراستك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SA" sz="2400" b="1" dirty="0">
                          <a:solidFill>
                            <a:schemeClr val="tx1"/>
                          </a:solidFill>
                        </a:rPr>
                        <a:t>كيف تصف موقع مكان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SA" sz="2400" b="1" dirty="0">
                          <a:solidFill>
                            <a:schemeClr val="bg1"/>
                          </a:solidFill>
                        </a:rPr>
                        <a:t>كيف تجتاز المقابلة الشخصية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78497">
                <a:tc>
                  <a:txBody>
                    <a:bodyPr/>
                    <a:lstStyle/>
                    <a:p>
                      <a:pPr algn="ctr" rtl="1"/>
                      <a:r>
                        <a:rPr lang="ar-SA" sz="2400" b="1" dirty="0"/>
                        <a:t>كيف تعبّر عن هواياتك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SA" sz="2400" b="1" dirty="0">
                          <a:solidFill>
                            <a:schemeClr val="tx1"/>
                          </a:solidFill>
                        </a:rPr>
                        <a:t>كيف تعبّر عن حُبك لشخص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SA" sz="2400" b="1" dirty="0"/>
                        <a:t>كيف تعبّر عن تفاصيل السفر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44546780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8800" b="1" dirty="0"/>
              <a:t>  </a:t>
            </a:r>
            <a:endParaRPr lang="ar-SA" sz="8800" b="1" dirty="0"/>
          </a:p>
        </p:txBody>
      </p:sp>
      <p:sp>
        <p:nvSpPr>
          <p:cNvPr id="4" name="مستطيل 3"/>
          <p:cNvSpPr/>
          <p:nvPr/>
        </p:nvSpPr>
        <p:spPr>
          <a:xfrm>
            <a:off x="2591780" y="404664"/>
            <a:ext cx="4896544" cy="13230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4000" b="1" dirty="0">
                <a:solidFill>
                  <a:schemeClr val="tx1"/>
                </a:solidFill>
              </a:rPr>
              <a:t>كيف تُجيب أثناء المقابلة الشخصية ؟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" t="25273" r="34221" b="55455"/>
          <a:stretch/>
        </p:blipFill>
        <p:spPr bwMode="auto">
          <a:xfrm>
            <a:off x="2843808" y="1916832"/>
            <a:ext cx="4392488" cy="256559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مستطيل 2"/>
          <p:cNvSpPr/>
          <p:nvPr/>
        </p:nvSpPr>
        <p:spPr>
          <a:xfrm>
            <a:off x="197514" y="5733256"/>
            <a:ext cx="3654406" cy="100811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2400" b="1" dirty="0">
                <a:solidFill>
                  <a:schemeClr val="tx1"/>
                </a:solidFill>
              </a:rPr>
              <a:t>فَإِذَا عَزَمْتَ فَتَوَكَّلْ عَلَى اللَّهِ إِنَّ اللَّهَ يُحِبُّ الْمُتَوَكِّلِينَ</a:t>
            </a:r>
          </a:p>
        </p:txBody>
      </p:sp>
    </p:spTree>
    <p:extLst>
      <p:ext uri="{BB962C8B-B14F-4D97-AF65-F5344CB8AC3E}">
        <p14:creationId xmlns:p14="http://schemas.microsoft.com/office/powerpoint/2010/main" val="2520552984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8800" b="1" dirty="0"/>
              <a:t>  </a:t>
            </a:r>
            <a:endParaRPr lang="ar-SA" sz="8800" b="1" dirty="0"/>
          </a:p>
        </p:txBody>
      </p:sp>
      <p:sp>
        <p:nvSpPr>
          <p:cNvPr id="4" name="مستطيل 3"/>
          <p:cNvSpPr/>
          <p:nvPr/>
        </p:nvSpPr>
        <p:spPr>
          <a:xfrm>
            <a:off x="2339752" y="620688"/>
            <a:ext cx="4896544" cy="87757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</a:rPr>
              <a:t>Talk about yourself</a:t>
            </a:r>
            <a:endParaRPr lang="ar-SA" sz="4000" b="1" dirty="0">
              <a:solidFill>
                <a:schemeClr val="tx1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16" r="65451" b="53913"/>
          <a:stretch/>
        </p:blipFill>
        <p:spPr bwMode="auto">
          <a:xfrm>
            <a:off x="1691680" y="2906731"/>
            <a:ext cx="2520280" cy="260075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مستطيل 5"/>
          <p:cNvSpPr/>
          <p:nvPr/>
        </p:nvSpPr>
        <p:spPr>
          <a:xfrm>
            <a:off x="4716016" y="1654634"/>
            <a:ext cx="2232248" cy="72007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4000" b="1" dirty="0">
                <a:solidFill>
                  <a:schemeClr val="tx1"/>
                </a:solidFill>
              </a:rPr>
              <a:t>عرّف بنفسك</a:t>
            </a:r>
          </a:p>
        </p:txBody>
      </p:sp>
    </p:spTree>
    <p:extLst>
      <p:ext uri="{BB962C8B-B14F-4D97-AF65-F5344CB8AC3E}">
        <p14:creationId xmlns:p14="http://schemas.microsoft.com/office/powerpoint/2010/main" val="1471759307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8800" b="1" dirty="0"/>
              <a:t>  </a:t>
            </a:r>
            <a:endParaRPr lang="ar-SA" sz="8800" b="1" dirty="0"/>
          </a:p>
        </p:txBody>
      </p:sp>
      <p:sp>
        <p:nvSpPr>
          <p:cNvPr id="8" name="مستطيل 7"/>
          <p:cNvSpPr/>
          <p:nvPr/>
        </p:nvSpPr>
        <p:spPr>
          <a:xfrm>
            <a:off x="755576" y="188640"/>
            <a:ext cx="7704856" cy="446449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</a:rPr>
              <a:t>Well, I studied physics.</a:t>
            </a:r>
          </a:p>
          <a:p>
            <a:pPr algn="ctr"/>
            <a:r>
              <a:rPr lang="en-US" sz="3200" b="1" dirty="0">
                <a:solidFill>
                  <a:schemeClr val="tx1"/>
                </a:solidFill>
              </a:rPr>
              <a:t>I graduated from King Saud University in 2014.</a:t>
            </a:r>
          </a:p>
          <a:p>
            <a:pPr algn="ctr"/>
            <a:endParaRPr lang="en-US" sz="3200" b="1" dirty="0">
              <a:solidFill>
                <a:schemeClr val="tx1"/>
              </a:solidFill>
            </a:endParaRPr>
          </a:p>
          <a:p>
            <a:pPr algn="ctr"/>
            <a:r>
              <a:rPr lang="en-US" sz="3200" b="1" dirty="0">
                <a:solidFill>
                  <a:schemeClr val="tx1"/>
                </a:solidFill>
              </a:rPr>
              <a:t>I have worked as a teacher at </a:t>
            </a:r>
            <a:endParaRPr lang="ar-SA" sz="3200" b="1" dirty="0">
              <a:solidFill>
                <a:schemeClr val="tx1"/>
              </a:solidFill>
            </a:endParaRPr>
          </a:p>
          <a:p>
            <a:pPr algn="ctr"/>
            <a:r>
              <a:rPr lang="en-US" sz="3200" b="1" dirty="0">
                <a:solidFill>
                  <a:schemeClr val="tx1"/>
                </a:solidFill>
              </a:rPr>
              <a:t>private school for two years.</a:t>
            </a:r>
          </a:p>
          <a:p>
            <a:pPr algn="ctr"/>
            <a:r>
              <a:rPr lang="en-US" sz="3200" b="1" dirty="0">
                <a:solidFill>
                  <a:schemeClr val="tx1"/>
                </a:solidFill>
              </a:rPr>
              <a:t>( I have two years teaching </a:t>
            </a:r>
            <a:r>
              <a:rPr lang="en-US" sz="3200" b="1" dirty="0">
                <a:solidFill>
                  <a:srgbClr val="00B0F0"/>
                </a:solidFill>
              </a:rPr>
              <a:t>experience</a:t>
            </a:r>
            <a:r>
              <a:rPr lang="en-US" sz="3200" b="1" dirty="0">
                <a:solidFill>
                  <a:schemeClr val="tx1"/>
                </a:solidFill>
              </a:rPr>
              <a:t> )</a:t>
            </a:r>
          </a:p>
          <a:p>
            <a:pPr algn="ctr"/>
            <a:endParaRPr lang="en-US" sz="3200" b="1" dirty="0">
              <a:solidFill>
                <a:schemeClr val="tx1"/>
              </a:solidFill>
            </a:endParaRPr>
          </a:p>
          <a:p>
            <a:pPr algn="ctr"/>
            <a:r>
              <a:rPr lang="en-US" sz="3200" b="1" dirty="0">
                <a:solidFill>
                  <a:schemeClr val="tx1"/>
                </a:solidFill>
              </a:rPr>
              <a:t>And I really enjoy reading.</a:t>
            </a:r>
            <a:endParaRPr lang="ar-SA" sz="3200" b="1" dirty="0">
              <a:solidFill>
                <a:schemeClr val="tx1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159" t="80072" r="5534" b="3156"/>
          <a:stretch/>
        </p:blipFill>
        <p:spPr bwMode="auto">
          <a:xfrm>
            <a:off x="3491880" y="5096656"/>
            <a:ext cx="3124760" cy="164424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سهم للأسفل 2"/>
          <p:cNvSpPr/>
          <p:nvPr/>
        </p:nvSpPr>
        <p:spPr>
          <a:xfrm rot="20409430">
            <a:off x="7267179" y="3681573"/>
            <a:ext cx="484632" cy="1539541"/>
          </a:xfrm>
          <a:prstGeom prst="down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4" name="مستطيل 3"/>
          <p:cNvSpPr/>
          <p:nvPr/>
        </p:nvSpPr>
        <p:spPr>
          <a:xfrm>
            <a:off x="7314640" y="5511261"/>
            <a:ext cx="1368152" cy="79208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4400" b="1" dirty="0">
                <a:solidFill>
                  <a:srgbClr val="00B0F0"/>
                </a:solidFill>
              </a:rPr>
              <a:t>خِبرة</a:t>
            </a:r>
          </a:p>
        </p:txBody>
      </p:sp>
    </p:spTree>
    <p:extLst>
      <p:ext uri="{BB962C8B-B14F-4D97-AF65-F5344CB8AC3E}">
        <p14:creationId xmlns:p14="http://schemas.microsoft.com/office/powerpoint/2010/main" val="140304035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8800" b="1" dirty="0"/>
              <a:t>  </a:t>
            </a:r>
            <a:endParaRPr lang="ar-SA" sz="8800" b="1" dirty="0"/>
          </a:p>
        </p:txBody>
      </p:sp>
      <p:sp>
        <p:nvSpPr>
          <p:cNvPr id="8" name="مستطيل 7"/>
          <p:cNvSpPr/>
          <p:nvPr/>
        </p:nvSpPr>
        <p:spPr>
          <a:xfrm>
            <a:off x="323528" y="260648"/>
            <a:ext cx="8064896" cy="100811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</a:rPr>
              <a:t>Why did you </a:t>
            </a:r>
            <a:r>
              <a:rPr lang="en-US" sz="4000" b="1" dirty="0">
                <a:solidFill>
                  <a:srgbClr val="00B0F0"/>
                </a:solidFill>
              </a:rPr>
              <a:t>leave</a:t>
            </a:r>
            <a:r>
              <a:rPr lang="en-US" sz="4000" b="1" dirty="0">
                <a:solidFill>
                  <a:schemeClr val="tx1"/>
                </a:solidFill>
              </a:rPr>
              <a:t> your last job ?</a:t>
            </a:r>
            <a:endParaRPr lang="ar-SA" sz="4000" b="1" dirty="0">
              <a:solidFill>
                <a:schemeClr val="tx1"/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59" t="69962" r="4106" b="9389"/>
          <a:stretch/>
        </p:blipFill>
        <p:spPr bwMode="auto">
          <a:xfrm>
            <a:off x="5220072" y="2492895"/>
            <a:ext cx="2088232" cy="211806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مستطيل 4"/>
          <p:cNvSpPr/>
          <p:nvPr/>
        </p:nvSpPr>
        <p:spPr>
          <a:xfrm>
            <a:off x="2123728" y="1268760"/>
            <a:ext cx="4464496" cy="93610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4000" b="1" dirty="0">
                <a:solidFill>
                  <a:schemeClr val="tx1"/>
                </a:solidFill>
              </a:rPr>
              <a:t>ليه تركت عملك السابق ؟</a:t>
            </a:r>
          </a:p>
        </p:txBody>
      </p:sp>
      <p:sp>
        <p:nvSpPr>
          <p:cNvPr id="6" name="مستطيل 5"/>
          <p:cNvSpPr/>
          <p:nvPr/>
        </p:nvSpPr>
        <p:spPr>
          <a:xfrm>
            <a:off x="290934" y="4725144"/>
            <a:ext cx="7920880" cy="100811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</a:rPr>
              <a:t>I am looking for better opportunities</a:t>
            </a:r>
            <a:endParaRPr lang="ar-SA" sz="4000" b="1" dirty="0">
              <a:solidFill>
                <a:schemeClr val="tx1"/>
              </a:solidFill>
            </a:endParaRPr>
          </a:p>
        </p:txBody>
      </p:sp>
      <p:sp>
        <p:nvSpPr>
          <p:cNvPr id="7" name="مستطيل 6"/>
          <p:cNvSpPr/>
          <p:nvPr/>
        </p:nvSpPr>
        <p:spPr>
          <a:xfrm>
            <a:off x="683568" y="5733256"/>
            <a:ext cx="5184576" cy="93610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4000" b="1" dirty="0">
                <a:solidFill>
                  <a:schemeClr val="tx1"/>
                </a:solidFill>
              </a:rPr>
              <a:t>أبحث عن فرص وظيفية أفضل</a:t>
            </a:r>
          </a:p>
        </p:txBody>
      </p:sp>
    </p:spTree>
    <p:extLst>
      <p:ext uri="{BB962C8B-B14F-4D97-AF65-F5344CB8AC3E}">
        <p14:creationId xmlns:p14="http://schemas.microsoft.com/office/powerpoint/2010/main" val="20363528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8800" b="1" dirty="0"/>
              <a:t>  </a:t>
            </a:r>
            <a:endParaRPr lang="ar-SA" sz="8800" b="1" dirty="0"/>
          </a:p>
        </p:txBody>
      </p:sp>
      <p:sp>
        <p:nvSpPr>
          <p:cNvPr id="3" name="شكل بيضاوي 2"/>
          <p:cNvSpPr/>
          <p:nvPr/>
        </p:nvSpPr>
        <p:spPr>
          <a:xfrm>
            <a:off x="5701287" y="157231"/>
            <a:ext cx="3251809" cy="1642931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Nationality</a:t>
            </a:r>
          </a:p>
          <a:p>
            <a:pPr algn="ctr"/>
            <a:r>
              <a:rPr lang="ar-SA" sz="3600" b="1" dirty="0">
                <a:solidFill>
                  <a:schemeClr val="bg1"/>
                </a:solidFill>
              </a:rPr>
              <a:t>الجنسية</a:t>
            </a:r>
            <a:endParaRPr lang="en-US" sz="3600" b="1" dirty="0">
              <a:solidFill>
                <a:schemeClr val="bg1"/>
              </a:solidFill>
            </a:endParaRPr>
          </a:p>
        </p:txBody>
      </p:sp>
      <p:sp>
        <p:nvSpPr>
          <p:cNvPr id="5" name="سهم إلى اليسار 4"/>
          <p:cNvSpPr/>
          <p:nvPr/>
        </p:nvSpPr>
        <p:spPr>
          <a:xfrm rot="19987199">
            <a:off x="5141625" y="1254047"/>
            <a:ext cx="1383104" cy="690748"/>
          </a:xfrm>
          <a:prstGeom prst="lef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17" name="مستطيل 16"/>
          <p:cNvSpPr/>
          <p:nvPr/>
        </p:nvSpPr>
        <p:spPr>
          <a:xfrm>
            <a:off x="1547663" y="2744958"/>
            <a:ext cx="5779528" cy="100811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</a:rPr>
              <a:t>What is your nationality ?</a:t>
            </a:r>
            <a:endParaRPr lang="ar-SA" sz="4000" b="1" dirty="0">
              <a:solidFill>
                <a:schemeClr val="tx1"/>
              </a:solidFill>
            </a:endParaRPr>
          </a:p>
        </p:txBody>
      </p:sp>
      <p:sp>
        <p:nvSpPr>
          <p:cNvPr id="7" name="مستطيل 6"/>
          <p:cNvSpPr/>
          <p:nvPr/>
        </p:nvSpPr>
        <p:spPr>
          <a:xfrm>
            <a:off x="827582" y="4437110"/>
            <a:ext cx="2069997" cy="64807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</a:rPr>
              <a:t>I am </a:t>
            </a:r>
            <a:r>
              <a:rPr lang="en-US" sz="3200" b="1" dirty="0">
                <a:solidFill>
                  <a:srgbClr val="00B0F0"/>
                </a:solidFill>
              </a:rPr>
              <a:t>Saudi</a:t>
            </a:r>
            <a:endParaRPr lang="ar-SA" sz="3200" b="1" dirty="0">
              <a:solidFill>
                <a:srgbClr val="00B0F0"/>
              </a:solidFill>
            </a:endParaRPr>
          </a:p>
        </p:txBody>
      </p:sp>
      <p:sp>
        <p:nvSpPr>
          <p:cNvPr id="8" name="مستطيل 7"/>
          <p:cNvSpPr/>
          <p:nvPr/>
        </p:nvSpPr>
        <p:spPr>
          <a:xfrm>
            <a:off x="2367430" y="6165305"/>
            <a:ext cx="2069997" cy="6715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</a:rPr>
              <a:t>I am </a:t>
            </a:r>
            <a:r>
              <a:rPr lang="en-US" sz="3200" b="1" dirty="0">
                <a:solidFill>
                  <a:srgbClr val="00B0F0"/>
                </a:solidFill>
              </a:rPr>
              <a:t>Iraqi</a:t>
            </a:r>
            <a:endParaRPr lang="ar-SA" sz="3200" b="1" dirty="0">
              <a:solidFill>
                <a:srgbClr val="00B0F0"/>
              </a:solidFill>
            </a:endParaRPr>
          </a:p>
        </p:txBody>
      </p:sp>
      <p:sp>
        <p:nvSpPr>
          <p:cNvPr id="9" name="مستطيل 8"/>
          <p:cNvSpPr/>
          <p:nvPr/>
        </p:nvSpPr>
        <p:spPr>
          <a:xfrm>
            <a:off x="4716016" y="6145562"/>
            <a:ext cx="2317822" cy="6912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</a:rPr>
              <a:t>I am </a:t>
            </a:r>
            <a:r>
              <a:rPr lang="en-US" sz="3200" b="1" dirty="0">
                <a:solidFill>
                  <a:srgbClr val="00B0F0"/>
                </a:solidFill>
              </a:rPr>
              <a:t>Yemeni</a:t>
            </a:r>
            <a:endParaRPr lang="ar-SA" sz="3200" b="1" dirty="0">
              <a:solidFill>
                <a:srgbClr val="00B0F0"/>
              </a:solidFill>
            </a:endParaRPr>
          </a:p>
        </p:txBody>
      </p:sp>
      <p:sp>
        <p:nvSpPr>
          <p:cNvPr id="10" name="مستطيل 9"/>
          <p:cNvSpPr/>
          <p:nvPr/>
        </p:nvSpPr>
        <p:spPr>
          <a:xfrm>
            <a:off x="5436096" y="5305140"/>
            <a:ext cx="2317822" cy="6912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</a:rPr>
              <a:t>I am </a:t>
            </a:r>
            <a:r>
              <a:rPr lang="en-US" sz="3200" b="1" dirty="0">
                <a:solidFill>
                  <a:srgbClr val="00B0F0"/>
                </a:solidFill>
              </a:rPr>
              <a:t>Syrian</a:t>
            </a:r>
            <a:endParaRPr lang="ar-SA" sz="3200" b="1" dirty="0">
              <a:solidFill>
                <a:srgbClr val="00B0F0"/>
              </a:solidFill>
            </a:endParaRPr>
          </a:p>
        </p:txBody>
      </p:sp>
      <p:sp>
        <p:nvSpPr>
          <p:cNvPr id="11" name="مستطيل 10"/>
          <p:cNvSpPr/>
          <p:nvPr/>
        </p:nvSpPr>
        <p:spPr>
          <a:xfrm>
            <a:off x="1035282" y="5318642"/>
            <a:ext cx="2664296" cy="6912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</a:rPr>
              <a:t>I am </a:t>
            </a:r>
            <a:r>
              <a:rPr lang="en-US" sz="3200" b="1" dirty="0">
                <a:solidFill>
                  <a:srgbClr val="00B0F0"/>
                </a:solidFill>
              </a:rPr>
              <a:t>Egyptian</a:t>
            </a:r>
            <a:endParaRPr lang="ar-SA" sz="3200" b="1" dirty="0">
              <a:solidFill>
                <a:srgbClr val="00B0F0"/>
              </a:solidFill>
            </a:endParaRPr>
          </a:p>
        </p:txBody>
      </p:sp>
      <p:sp>
        <p:nvSpPr>
          <p:cNvPr id="12" name="مستطيل 11"/>
          <p:cNvSpPr/>
          <p:nvPr/>
        </p:nvSpPr>
        <p:spPr>
          <a:xfrm>
            <a:off x="6012160" y="4437110"/>
            <a:ext cx="2664296" cy="6912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</a:rPr>
              <a:t>I am </a:t>
            </a:r>
            <a:r>
              <a:rPr lang="en-US" sz="3200" b="1" dirty="0">
                <a:solidFill>
                  <a:srgbClr val="00B0F0"/>
                </a:solidFill>
              </a:rPr>
              <a:t>Sudanese</a:t>
            </a:r>
            <a:endParaRPr lang="ar-SA" sz="3200" b="1" dirty="0">
              <a:solidFill>
                <a:srgbClr val="00B0F0"/>
              </a:solidFill>
            </a:endParaRPr>
          </a:p>
        </p:txBody>
      </p:sp>
      <p:pic>
        <p:nvPicPr>
          <p:cNvPr id="4" name="صورة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3059832" cy="1722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317684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8800" b="1" dirty="0"/>
              <a:t>  </a:t>
            </a:r>
            <a:endParaRPr lang="ar-SA" sz="8800" b="1" dirty="0"/>
          </a:p>
        </p:txBody>
      </p:sp>
      <p:sp>
        <p:nvSpPr>
          <p:cNvPr id="8" name="مستطيل 7"/>
          <p:cNvSpPr/>
          <p:nvPr/>
        </p:nvSpPr>
        <p:spPr>
          <a:xfrm>
            <a:off x="2699792" y="879455"/>
            <a:ext cx="5544616" cy="94958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</a:rPr>
              <a:t>What is your </a:t>
            </a:r>
            <a:r>
              <a:rPr lang="en-US" sz="4000" b="1" dirty="0">
                <a:solidFill>
                  <a:srgbClr val="00B0F0"/>
                </a:solidFill>
              </a:rPr>
              <a:t>strength</a:t>
            </a:r>
            <a:r>
              <a:rPr lang="en-US" sz="4000" b="1" dirty="0">
                <a:solidFill>
                  <a:schemeClr val="tx1"/>
                </a:solidFill>
              </a:rPr>
              <a:t> ?</a:t>
            </a:r>
            <a:endParaRPr lang="ar-SA" sz="4000" b="1" dirty="0">
              <a:solidFill>
                <a:schemeClr val="tx1"/>
              </a:solidFill>
            </a:endParaRPr>
          </a:p>
        </p:txBody>
      </p:sp>
      <p:sp>
        <p:nvSpPr>
          <p:cNvPr id="5" name="مستطيل 4"/>
          <p:cNvSpPr/>
          <p:nvPr/>
        </p:nvSpPr>
        <p:spPr>
          <a:xfrm>
            <a:off x="4520511" y="1988840"/>
            <a:ext cx="3409234" cy="92262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4000" b="1" dirty="0">
                <a:solidFill>
                  <a:schemeClr val="tx1"/>
                </a:solidFill>
              </a:rPr>
              <a:t>ما هي نقاط قوتك ؟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5" b="8628"/>
          <a:stretch/>
        </p:blipFill>
        <p:spPr bwMode="auto">
          <a:xfrm>
            <a:off x="467544" y="3356993"/>
            <a:ext cx="3568729" cy="218694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17190789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8538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8800" b="1" dirty="0"/>
              <a:t>  </a:t>
            </a:r>
            <a:endParaRPr lang="ar-SA" sz="8800" b="1" dirty="0"/>
          </a:p>
        </p:txBody>
      </p:sp>
      <p:sp>
        <p:nvSpPr>
          <p:cNvPr id="8" name="مستطيل 7"/>
          <p:cNvSpPr/>
          <p:nvPr/>
        </p:nvSpPr>
        <p:spPr>
          <a:xfrm>
            <a:off x="494362" y="620688"/>
            <a:ext cx="6048672" cy="125340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</a:rPr>
              <a:t>One of my strength is</a:t>
            </a:r>
          </a:p>
          <a:p>
            <a:pPr algn="ctr"/>
            <a:r>
              <a:rPr lang="en-US" sz="3200" b="1" dirty="0">
                <a:solidFill>
                  <a:schemeClr val="tx1"/>
                </a:solidFill>
              </a:rPr>
              <a:t>I am able to </a:t>
            </a:r>
            <a:r>
              <a:rPr lang="en-US" sz="3200" b="1" dirty="0">
                <a:solidFill>
                  <a:srgbClr val="00B0F0"/>
                </a:solidFill>
              </a:rPr>
              <a:t>work under pressure</a:t>
            </a:r>
            <a:endParaRPr lang="ar-SA" sz="3200" b="1" dirty="0">
              <a:solidFill>
                <a:srgbClr val="00B0F0"/>
              </a:solidFill>
            </a:endParaRPr>
          </a:p>
        </p:txBody>
      </p:sp>
      <p:sp>
        <p:nvSpPr>
          <p:cNvPr id="6" name="مستطيل 5"/>
          <p:cNvSpPr/>
          <p:nvPr/>
        </p:nvSpPr>
        <p:spPr>
          <a:xfrm>
            <a:off x="4512776" y="2132856"/>
            <a:ext cx="2642503" cy="76282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200" b="1" dirty="0">
                <a:solidFill>
                  <a:schemeClr val="tx1"/>
                </a:solidFill>
              </a:rPr>
              <a:t>أقدر أتحمّل الضغط</a:t>
            </a:r>
            <a:endParaRPr lang="en-US" sz="3200" b="1" dirty="0">
              <a:solidFill>
                <a:schemeClr val="tx1"/>
              </a:solidFill>
            </a:endParaRPr>
          </a:p>
        </p:txBody>
      </p:sp>
      <p:sp>
        <p:nvSpPr>
          <p:cNvPr id="7" name="مستطيل 6"/>
          <p:cNvSpPr/>
          <p:nvPr/>
        </p:nvSpPr>
        <p:spPr>
          <a:xfrm>
            <a:off x="467544" y="4258228"/>
            <a:ext cx="6048672" cy="11577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</a:rPr>
              <a:t>One of my strength is</a:t>
            </a:r>
          </a:p>
          <a:p>
            <a:pPr algn="ctr"/>
            <a:r>
              <a:rPr lang="en-US" sz="3200" b="1" dirty="0">
                <a:solidFill>
                  <a:schemeClr val="tx1"/>
                </a:solidFill>
              </a:rPr>
              <a:t>I am always </a:t>
            </a:r>
            <a:r>
              <a:rPr lang="en-US" sz="3200" b="1" dirty="0">
                <a:solidFill>
                  <a:srgbClr val="00B0F0"/>
                </a:solidFill>
              </a:rPr>
              <a:t>punctual</a:t>
            </a:r>
            <a:endParaRPr lang="ar-SA" sz="3200" b="1" dirty="0">
              <a:solidFill>
                <a:srgbClr val="00B0F0"/>
              </a:solidFill>
            </a:endParaRPr>
          </a:p>
        </p:txBody>
      </p:sp>
      <p:sp>
        <p:nvSpPr>
          <p:cNvPr id="9" name="مستطيل 8"/>
          <p:cNvSpPr/>
          <p:nvPr/>
        </p:nvSpPr>
        <p:spPr>
          <a:xfrm>
            <a:off x="4512776" y="5668927"/>
            <a:ext cx="2642503" cy="76282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200" b="1" dirty="0">
                <a:solidFill>
                  <a:schemeClr val="tx1"/>
                </a:solidFill>
              </a:rPr>
              <a:t>ملتزم بالمواعيد</a:t>
            </a:r>
            <a:endParaRPr lang="en-US" sz="3200" b="1" dirty="0">
              <a:solidFill>
                <a:schemeClr val="tx1"/>
              </a:solidFill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67" r="21967" b="8272"/>
          <a:stretch/>
        </p:blipFill>
        <p:spPr bwMode="auto">
          <a:xfrm>
            <a:off x="3188647" y="5415958"/>
            <a:ext cx="1165350" cy="126876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61381373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8800" b="1" dirty="0"/>
              <a:t>  </a:t>
            </a:r>
            <a:endParaRPr lang="ar-SA" sz="8800" b="1" dirty="0"/>
          </a:p>
        </p:txBody>
      </p:sp>
      <p:sp>
        <p:nvSpPr>
          <p:cNvPr id="8" name="مستطيل 7"/>
          <p:cNvSpPr/>
          <p:nvPr/>
        </p:nvSpPr>
        <p:spPr>
          <a:xfrm>
            <a:off x="2627784" y="692696"/>
            <a:ext cx="5616624" cy="100811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</a:rPr>
              <a:t>What is your </a:t>
            </a:r>
            <a:r>
              <a:rPr lang="en-US" sz="4000" b="1" dirty="0">
                <a:solidFill>
                  <a:srgbClr val="00B0F0"/>
                </a:solidFill>
              </a:rPr>
              <a:t>weakness</a:t>
            </a:r>
            <a:r>
              <a:rPr lang="en-US" sz="4000" b="1" dirty="0">
                <a:solidFill>
                  <a:schemeClr val="tx1"/>
                </a:solidFill>
              </a:rPr>
              <a:t> ?</a:t>
            </a:r>
            <a:endParaRPr lang="ar-SA" sz="4000" b="1" dirty="0">
              <a:solidFill>
                <a:schemeClr val="tx1"/>
              </a:solidFill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74" t="28691" r="46863" b="54491"/>
          <a:stretch/>
        </p:blipFill>
        <p:spPr bwMode="auto">
          <a:xfrm>
            <a:off x="475882" y="3218636"/>
            <a:ext cx="3293120" cy="187220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مستطيل 4"/>
          <p:cNvSpPr/>
          <p:nvPr/>
        </p:nvSpPr>
        <p:spPr>
          <a:xfrm>
            <a:off x="4211960" y="1988840"/>
            <a:ext cx="3600400" cy="86409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4000" b="1" dirty="0">
                <a:solidFill>
                  <a:schemeClr val="tx1"/>
                </a:solidFill>
              </a:rPr>
              <a:t>ما هي نقاط ضعفك ؟</a:t>
            </a:r>
          </a:p>
        </p:txBody>
      </p:sp>
    </p:spTree>
    <p:extLst>
      <p:ext uri="{BB962C8B-B14F-4D97-AF65-F5344CB8AC3E}">
        <p14:creationId xmlns:p14="http://schemas.microsoft.com/office/powerpoint/2010/main" val="3115032573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8538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8800" b="1" dirty="0"/>
              <a:t>  </a:t>
            </a:r>
            <a:endParaRPr lang="ar-SA" sz="8800" b="1" dirty="0"/>
          </a:p>
        </p:txBody>
      </p:sp>
      <p:sp>
        <p:nvSpPr>
          <p:cNvPr id="8" name="مستطيل 7"/>
          <p:cNvSpPr/>
          <p:nvPr/>
        </p:nvSpPr>
        <p:spPr>
          <a:xfrm>
            <a:off x="513687" y="404664"/>
            <a:ext cx="6048672" cy="125340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</a:rPr>
              <a:t>I think my weakness is taking over </a:t>
            </a:r>
            <a:r>
              <a:rPr lang="en-US" sz="3200" b="1" dirty="0">
                <a:solidFill>
                  <a:srgbClr val="00B0F0"/>
                </a:solidFill>
              </a:rPr>
              <a:t>responsibilities </a:t>
            </a:r>
          </a:p>
        </p:txBody>
      </p:sp>
      <p:sp>
        <p:nvSpPr>
          <p:cNvPr id="6" name="مستطيل 5"/>
          <p:cNvSpPr/>
          <p:nvPr/>
        </p:nvSpPr>
        <p:spPr>
          <a:xfrm>
            <a:off x="3911161" y="1645102"/>
            <a:ext cx="4368404" cy="93610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200" b="1" dirty="0">
                <a:solidFill>
                  <a:schemeClr val="tx1"/>
                </a:solidFill>
              </a:rPr>
              <a:t>تحمّل مسؤوليات أكبر من طاقتي</a:t>
            </a:r>
            <a:endParaRPr lang="en-US" sz="3200" b="1" dirty="0">
              <a:solidFill>
                <a:schemeClr val="tx1"/>
              </a:solidFill>
            </a:endParaRPr>
          </a:p>
        </p:txBody>
      </p:sp>
      <p:sp>
        <p:nvSpPr>
          <p:cNvPr id="7" name="مستطيل 6"/>
          <p:cNvSpPr/>
          <p:nvPr/>
        </p:nvSpPr>
        <p:spPr>
          <a:xfrm>
            <a:off x="467544" y="4258228"/>
            <a:ext cx="6048672" cy="11577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</a:rPr>
              <a:t>My English skills</a:t>
            </a:r>
            <a:r>
              <a:rPr lang="en-US" sz="3200" b="1" dirty="0">
                <a:solidFill>
                  <a:srgbClr val="00B0F0"/>
                </a:solidFill>
              </a:rPr>
              <a:t> are limited</a:t>
            </a:r>
            <a:r>
              <a:rPr lang="en-US" sz="3200" b="1" dirty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en-US" sz="3200" b="1" dirty="0">
                <a:solidFill>
                  <a:schemeClr val="tx1"/>
                </a:solidFill>
              </a:rPr>
              <a:t>But I am willing to improve</a:t>
            </a:r>
          </a:p>
        </p:txBody>
      </p:sp>
      <p:sp>
        <p:nvSpPr>
          <p:cNvPr id="9" name="مستطيل 8"/>
          <p:cNvSpPr/>
          <p:nvPr/>
        </p:nvSpPr>
        <p:spPr>
          <a:xfrm>
            <a:off x="3120766" y="5415958"/>
            <a:ext cx="5158799" cy="96537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200" b="1" dirty="0">
                <a:solidFill>
                  <a:schemeClr val="tx1"/>
                </a:solidFill>
              </a:rPr>
              <a:t>مهارات اللغة الإنجليزية محدودة.</a:t>
            </a:r>
          </a:p>
          <a:p>
            <a:pPr algn="ctr"/>
            <a:r>
              <a:rPr lang="ar-SA" sz="3200" b="1" dirty="0">
                <a:solidFill>
                  <a:schemeClr val="tx1"/>
                </a:solidFill>
              </a:rPr>
              <a:t>ولكن أعمل على تطويرها</a:t>
            </a:r>
            <a:endParaRPr lang="en-US" sz="3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68697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8800" b="1" dirty="0"/>
              <a:t>  </a:t>
            </a:r>
            <a:endParaRPr lang="ar-SA" sz="8800" b="1" dirty="0"/>
          </a:p>
        </p:txBody>
      </p:sp>
      <p:sp>
        <p:nvSpPr>
          <p:cNvPr id="8" name="مستطيل 7"/>
          <p:cNvSpPr/>
          <p:nvPr/>
        </p:nvSpPr>
        <p:spPr>
          <a:xfrm>
            <a:off x="1115616" y="1398646"/>
            <a:ext cx="6902030" cy="93610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</a:rPr>
              <a:t>Do you have any </a:t>
            </a:r>
            <a:r>
              <a:rPr lang="en-US" sz="4000" b="1" dirty="0">
                <a:solidFill>
                  <a:srgbClr val="00B0F0"/>
                </a:solidFill>
              </a:rPr>
              <a:t>special skills </a:t>
            </a:r>
            <a:r>
              <a:rPr lang="en-US" sz="4000" b="1" dirty="0">
                <a:solidFill>
                  <a:schemeClr val="tx1"/>
                </a:solidFill>
              </a:rPr>
              <a:t>?</a:t>
            </a:r>
            <a:endParaRPr lang="ar-SA" sz="4000" b="1" dirty="0">
              <a:solidFill>
                <a:schemeClr val="tx1"/>
              </a:solidFill>
            </a:endParaRPr>
          </a:p>
        </p:txBody>
      </p:sp>
      <p:sp>
        <p:nvSpPr>
          <p:cNvPr id="5" name="مستطيل 4"/>
          <p:cNvSpPr/>
          <p:nvPr/>
        </p:nvSpPr>
        <p:spPr>
          <a:xfrm>
            <a:off x="1547664" y="2596506"/>
            <a:ext cx="4968552" cy="79208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4000" b="1" dirty="0">
                <a:solidFill>
                  <a:schemeClr val="tx1"/>
                </a:solidFill>
              </a:rPr>
              <a:t>هل لديك أي مهارات خاصة ؟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4005064"/>
            <a:ext cx="2219325" cy="20574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08430814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8538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8800" b="1" dirty="0"/>
              <a:t>  </a:t>
            </a:r>
            <a:endParaRPr lang="ar-SA" sz="8800" b="1" dirty="0"/>
          </a:p>
        </p:txBody>
      </p:sp>
      <p:sp>
        <p:nvSpPr>
          <p:cNvPr id="8" name="مستطيل 7"/>
          <p:cNvSpPr/>
          <p:nvPr/>
        </p:nvSpPr>
        <p:spPr>
          <a:xfrm>
            <a:off x="588488" y="85475"/>
            <a:ext cx="5999736" cy="86409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</a:rPr>
              <a:t>I have good </a:t>
            </a:r>
            <a:r>
              <a:rPr lang="en-US" sz="3200" b="1" dirty="0">
                <a:solidFill>
                  <a:srgbClr val="00B0F0"/>
                </a:solidFill>
              </a:rPr>
              <a:t>communication</a:t>
            </a:r>
            <a:r>
              <a:rPr lang="en-US" sz="3200" b="1" dirty="0">
                <a:solidFill>
                  <a:schemeClr val="tx1"/>
                </a:solidFill>
              </a:rPr>
              <a:t> skills</a:t>
            </a:r>
            <a:r>
              <a:rPr lang="en-US" sz="3200" b="1" dirty="0">
                <a:solidFill>
                  <a:srgbClr val="00B0F0"/>
                </a:solidFill>
              </a:rPr>
              <a:t> </a:t>
            </a:r>
          </a:p>
        </p:txBody>
      </p:sp>
      <p:sp>
        <p:nvSpPr>
          <p:cNvPr id="6" name="مستطيل 5"/>
          <p:cNvSpPr/>
          <p:nvPr/>
        </p:nvSpPr>
        <p:spPr>
          <a:xfrm>
            <a:off x="4517513" y="949571"/>
            <a:ext cx="2934807" cy="53521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200" b="1" dirty="0">
                <a:solidFill>
                  <a:schemeClr val="tx1"/>
                </a:solidFill>
              </a:rPr>
              <a:t>مهارات التواصل</a:t>
            </a:r>
            <a:endParaRPr lang="en-US" sz="3200" b="1" dirty="0">
              <a:solidFill>
                <a:schemeClr val="tx1"/>
              </a:solidFill>
            </a:endParaRPr>
          </a:p>
        </p:txBody>
      </p:sp>
      <p:sp>
        <p:nvSpPr>
          <p:cNvPr id="10" name="مستطيل 9"/>
          <p:cNvSpPr/>
          <p:nvPr/>
        </p:nvSpPr>
        <p:spPr>
          <a:xfrm>
            <a:off x="615065" y="2688494"/>
            <a:ext cx="5973159" cy="86409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</a:rPr>
              <a:t>I am good at </a:t>
            </a:r>
            <a:r>
              <a:rPr lang="en-US" sz="3200" b="1" dirty="0">
                <a:solidFill>
                  <a:srgbClr val="00B0F0"/>
                </a:solidFill>
              </a:rPr>
              <a:t>using computer </a:t>
            </a:r>
          </a:p>
        </p:txBody>
      </p:sp>
      <p:sp>
        <p:nvSpPr>
          <p:cNvPr id="12" name="مستطيل 11"/>
          <p:cNvSpPr/>
          <p:nvPr/>
        </p:nvSpPr>
        <p:spPr>
          <a:xfrm>
            <a:off x="593005" y="5301208"/>
            <a:ext cx="5995219" cy="86409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</a:rPr>
              <a:t>I can understand </a:t>
            </a:r>
            <a:r>
              <a:rPr lang="en-US" sz="3200" b="1" dirty="0">
                <a:solidFill>
                  <a:srgbClr val="00B0F0"/>
                </a:solidFill>
              </a:rPr>
              <a:t>English</a:t>
            </a:r>
            <a:r>
              <a:rPr lang="en-US" sz="3200" b="1" dirty="0">
                <a:solidFill>
                  <a:schemeClr val="tx1"/>
                </a:solidFill>
              </a:rPr>
              <a:t> very well</a:t>
            </a:r>
            <a:r>
              <a:rPr lang="en-US" sz="3200" b="1" dirty="0">
                <a:solidFill>
                  <a:srgbClr val="00B0F0"/>
                </a:solidFill>
              </a:rPr>
              <a:t> </a:t>
            </a:r>
          </a:p>
        </p:txBody>
      </p:sp>
      <p:sp>
        <p:nvSpPr>
          <p:cNvPr id="13" name="مستطيل 12"/>
          <p:cNvSpPr/>
          <p:nvPr/>
        </p:nvSpPr>
        <p:spPr>
          <a:xfrm>
            <a:off x="4644008" y="3552590"/>
            <a:ext cx="2934807" cy="53521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200" b="1" dirty="0">
                <a:solidFill>
                  <a:schemeClr val="tx1"/>
                </a:solidFill>
              </a:rPr>
              <a:t>استخدام الكومبيوتر</a:t>
            </a:r>
            <a:endParaRPr lang="en-US" sz="3200" b="1" dirty="0">
              <a:solidFill>
                <a:schemeClr val="tx1"/>
              </a:solidFill>
            </a:endParaRPr>
          </a:p>
        </p:txBody>
      </p:sp>
      <p:sp>
        <p:nvSpPr>
          <p:cNvPr id="14" name="مستطيل 13"/>
          <p:cNvSpPr/>
          <p:nvPr/>
        </p:nvSpPr>
        <p:spPr>
          <a:xfrm>
            <a:off x="4644008" y="6165303"/>
            <a:ext cx="2934807" cy="53521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200" b="1" dirty="0">
                <a:solidFill>
                  <a:schemeClr val="tx1"/>
                </a:solidFill>
              </a:rPr>
              <a:t>فهم الإنجليزية</a:t>
            </a:r>
            <a:endParaRPr lang="en-US" sz="3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4544019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8800" b="1" dirty="0"/>
              <a:t>  </a:t>
            </a:r>
            <a:endParaRPr lang="ar-SA" sz="8800" b="1" dirty="0"/>
          </a:p>
        </p:txBody>
      </p:sp>
      <p:sp>
        <p:nvSpPr>
          <p:cNvPr id="8" name="مستطيل 7"/>
          <p:cNvSpPr/>
          <p:nvPr/>
        </p:nvSpPr>
        <p:spPr>
          <a:xfrm>
            <a:off x="323528" y="260648"/>
            <a:ext cx="8064896" cy="100811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</a:rPr>
              <a:t>Why do you want this</a:t>
            </a:r>
            <a:r>
              <a:rPr lang="en-US" sz="4000" b="1" dirty="0">
                <a:solidFill>
                  <a:srgbClr val="00B0F0"/>
                </a:solidFill>
              </a:rPr>
              <a:t> </a:t>
            </a:r>
            <a:r>
              <a:rPr lang="en-US" sz="4000" b="1" dirty="0">
                <a:solidFill>
                  <a:schemeClr val="tx1"/>
                </a:solidFill>
              </a:rPr>
              <a:t>job</a:t>
            </a:r>
            <a:r>
              <a:rPr lang="en-US" sz="4000" b="1" dirty="0">
                <a:solidFill>
                  <a:srgbClr val="00B0F0"/>
                </a:solidFill>
              </a:rPr>
              <a:t> </a:t>
            </a:r>
            <a:r>
              <a:rPr lang="en-US" sz="4000" b="1" dirty="0">
                <a:solidFill>
                  <a:schemeClr val="tx1"/>
                </a:solidFill>
              </a:rPr>
              <a:t>?</a:t>
            </a:r>
            <a:endParaRPr lang="ar-SA" sz="4000" b="1" dirty="0">
              <a:solidFill>
                <a:schemeClr val="tx1"/>
              </a:solidFill>
            </a:endParaRPr>
          </a:p>
        </p:txBody>
      </p:sp>
      <p:sp>
        <p:nvSpPr>
          <p:cNvPr id="5" name="مستطيل 4"/>
          <p:cNvSpPr/>
          <p:nvPr/>
        </p:nvSpPr>
        <p:spPr>
          <a:xfrm>
            <a:off x="2123728" y="1268760"/>
            <a:ext cx="4680520" cy="79208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4000" b="1" dirty="0">
                <a:solidFill>
                  <a:schemeClr val="tx1"/>
                </a:solidFill>
              </a:rPr>
              <a:t>ليه اخترت انك تشتغل هنا ؟</a:t>
            </a:r>
          </a:p>
        </p:txBody>
      </p:sp>
      <p:sp>
        <p:nvSpPr>
          <p:cNvPr id="6" name="مستطيل 5"/>
          <p:cNvSpPr/>
          <p:nvPr/>
        </p:nvSpPr>
        <p:spPr>
          <a:xfrm>
            <a:off x="261168" y="4293096"/>
            <a:ext cx="8127256" cy="12961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</a:rPr>
              <a:t>I want to improve my </a:t>
            </a:r>
            <a:r>
              <a:rPr lang="en-US" sz="4000" b="1" dirty="0">
                <a:solidFill>
                  <a:srgbClr val="00B0F0"/>
                </a:solidFill>
              </a:rPr>
              <a:t>abilities</a:t>
            </a:r>
            <a:r>
              <a:rPr lang="en-US" sz="4000" b="1" dirty="0">
                <a:solidFill>
                  <a:schemeClr val="tx1"/>
                </a:solidFill>
              </a:rPr>
              <a:t> and have more experiences.</a:t>
            </a:r>
            <a:endParaRPr lang="ar-SA" sz="4000" b="1" dirty="0">
              <a:solidFill>
                <a:schemeClr val="tx1"/>
              </a:solidFill>
            </a:endParaRPr>
          </a:p>
        </p:txBody>
      </p:sp>
      <p:sp>
        <p:nvSpPr>
          <p:cNvPr id="7" name="مستطيل 6"/>
          <p:cNvSpPr/>
          <p:nvPr/>
        </p:nvSpPr>
        <p:spPr>
          <a:xfrm>
            <a:off x="1475656" y="5589240"/>
            <a:ext cx="6191002" cy="93610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4000" b="1" dirty="0">
                <a:solidFill>
                  <a:schemeClr val="tx1"/>
                </a:solidFill>
              </a:rPr>
              <a:t>حاب أطوّر </a:t>
            </a:r>
            <a:r>
              <a:rPr lang="ar-SA" sz="4000" b="1" dirty="0">
                <a:solidFill>
                  <a:srgbClr val="00B0F0"/>
                </a:solidFill>
              </a:rPr>
              <a:t>قدراتي</a:t>
            </a:r>
            <a:r>
              <a:rPr lang="ar-SA" sz="4000" b="1" dirty="0">
                <a:solidFill>
                  <a:schemeClr val="tx1"/>
                </a:solidFill>
              </a:rPr>
              <a:t> وآخذ خبرات أكثر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388" r="68515" b="45224"/>
          <a:stretch/>
        </p:blipFill>
        <p:spPr bwMode="auto">
          <a:xfrm>
            <a:off x="7164288" y="1693792"/>
            <a:ext cx="1789929" cy="219624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98620795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8800" b="1" dirty="0"/>
              <a:t>   </a:t>
            </a:r>
            <a:endParaRPr lang="ar-SA" sz="8800" b="1" dirty="0"/>
          </a:p>
        </p:txBody>
      </p:sp>
      <p:graphicFrame>
        <p:nvGraphicFramePr>
          <p:cNvPr id="5" name="جدول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0648732"/>
              </p:ext>
            </p:extLst>
          </p:nvPr>
        </p:nvGraphicFramePr>
        <p:xfrm>
          <a:off x="3246" y="1988840"/>
          <a:ext cx="9144000" cy="4392485"/>
        </p:xfrm>
        <a:graphic>
          <a:graphicData uri="http://schemas.openxmlformats.org/drawingml/2006/table">
            <a:tbl>
              <a:tblPr rtl="1" firstRow="1" bandRow="1">
                <a:tableStyleId>{5C22544A-7EE6-4342-B048-85BDC9FD1C3A}</a:tableStyleId>
              </a:tblPr>
              <a:tblGrid>
                <a:gridCol w="31383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576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78497">
                <a:tc>
                  <a:txBody>
                    <a:bodyPr/>
                    <a:lstStyle/>
                    <a:p>
                      <a:pPr algn="ctr" rtl="1"/>
                      <a:r>
                        <a:rPr lang="ar-SA" sz="2400" b="1" dirty="0">
                          <a:solidFill>
                            <a:schemeClr val="tx1"/>
                          </a:solidFill>
                        </a:rPr>
                        <a:t>كيف تعبّر</a:t>
                      </a:r>
                      <a:r>
                        <a:rPr lang="ar-SA" sz="2400" b="1" baseline="0" dirty="0">
                          <a:solidFill>
                            <a:schemeClr val="tx1"/>
                          </a:solidFill>
                        </a:rPr>
                        <a:t> عن نفسك</a:t>
                      </a:r>
                      <a:endParaRPr lang="ar-SA" sz="2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SA" sz="2400" b="1" dirty="0">
                          <a:solidFill>
                            <a:schemeClr val="tx1"/>
                          </a:solidFill>
                        </a:rPr>
                        <a:t>كيف</a:t>
                      </a:r>
                      <a:r>
                        <a:rPr lang="ar-SA" sz="2400" b="1" baseline="0" dirty="0">
                          <a:solidFill>
                            <a:schemeClr val="tx1"/>
                          </a:solidFill>
                        </a:rPr>
                        <a:t> تصف المظهر الخارجي</a:t>
                      </a:r>
                      <a:endParaRPr lang="ar-SA" sz="2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SA" sz="2400" b="1" dirty="0">
                          <a:solidFill>
                            <a:schemeClr val="tx1"/>
                          </a:solidFill>
                        </a:rPr>
                        <a:t>كيف تعبّر عن انزعاجك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78497">
                <a:tc>
                  <a:txBody>
                    <a:bodyPr/>
                    <a:lstStyle/>
                    <a:p>
                      <a:pPr algn="ctr" rtl="1"/>
                      <a:r>
                        <a:rPr lang="ar-SA" sz="2400" b="1" dirty="0"/>
                        <a:t>كيف تعبّر عن عائلتك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SA" sz="2400" b="1" dirty="0"/>
                        <a:t>كيف تعبّر عن دينك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SA" sz="2400" b="1" dirty="0"/>
                        <a:t>كيف تعبّر عن اعتذارك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78497">
                <a:tc>
                  <a:txBody>
                    <a:bodyPr/>
                    <a:lstStyle/>
                    <a:p>
                      <a:pPr algn="ctr" rtl="1"/>
                      <a:r>
                        <a:rPr lang="ar-SA" sz="2400" b="1" dirty="0"/>
                        <a:t>كيف تعبّر عن يومك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SA" sz="2400" b="1" dirty="0">
                          <a:solidFill>
                            <a:schemeClr val="tx1"/>
                          </a:solidFill>
                        </a:rPr>
                        <a:t>كيف تعبّر عن وطنك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SA" sz="2400" b="1" dirty="0">
                          <a:solidFill>
                            <a:schemeClr val="tx1"/>
                          </a:solidFill>
                        </a:rPr>
                        <a:t>كيف تطلب</a:t>
                      </a:r>
                      <a:r>
                        <a:rPr lang="ar-SA" sz="2400" b="1" baseline="0" dirty="0">
                          <a:solidFill>
                            <a:schemeClr val="tx1"/>
                          </a:solidFill>
                        </a:rPr>
                        <a:t> المساعدة</a:t>
                      </a:r>
                      <a:endParaRPr lang="ar-SA" sz="2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78497">
                <a:tc>
                  <a:txBody>
                    <a:bodyPr/>
                    <a:lstStyle/>
                    <a:p>
                      <a:pPr algn="r" rtl="1"/>
                      <a:r>
                        <a:rPr lang="ar-SA" sz="2400" b="1" dirty="0"/>
                        <a:t>كيف تعبّر عن عملك / دراستك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SA" sz="2400" b="1" dirty="0">
                          <a:solidFill>
                            <a:schemeClr val="tx1"/>
                          </a:solidFill>
                        </a:rPr>
                        <a:t>كيف تصف موقع مكان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SA" sz="2400" b="1" dirty="0">
                          <a:solidFill>
                            <a:schemeClr val="tx1"/>
                          </a:solidFill>
                        </a:rPr>
                        <a:t>كيف تجتاز المقابلة الشخصية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78497">
                <a:tc>
                  <a:txBody>
                    <a:bodyPr/>
                    <a:lstStyle/>
                    <a:p>
                      <a:pPr algn="ctr" rtl="1"/>
                      <a:r>
                        <a:rPr lang="ar-SA" sz="2400" b="1" dirty="0"/>
                        <a:t>كيف تعبّر عن هواياتك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SA" sz="2400" b="1" dirty="0">
                          <a:solidFill>
                            <a:schemeClr val="tx1"/>
                          </a:solidFill>
                        </a:rPr>
                        <a:t>كيف تعبّر عن حُبك لشخص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SA" sz="2400" b="1" dirty="0">
                          <a:solidFill>
                            <a:schemeClr val="bg1"/>
                          </a:solidFill>
                        </a:rPr>
                        <a:t>كيف تعبّر عن تفاصيل السفر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49113562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8800" b="1" dirty="0"/>
              <a:t>  </a:t>
            </a:r>
            <a:endParaRPr lang="ar-SA" sz="8800" b="1" dirty="0"/>
          </a:p>
        </p:txBody>
      </p:sp>
      <p:sp>
        <p:nvSpPr>
          <p:cNvPr id="4" name="مستطيل 3"/>
          <p:cNvSpPr/>
          <p:nvPr/>
        </p:nvSpPr>
        <p:spPr>
          <a:xfrm>
            <a:off x="2771800" y="332656"/>
            <a:ext cx="5225788" cy="9092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4000" b="1" dirty="0">
                <a:solidFill>
                  <a:schemeClr val="tx1"/>
                </a:solidFill>
              </a:rPr>
              <a:t>كيف تُعبّر عن تفاصيل السفر ؟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9957" r="40632" b="60086"/>
          <a:stretch/>
        </p:blipFill>
        <p:spPr bwMode="auto">
          <a:xfrm>
            <a:off x="3309789" y="2708920"/>
            <a:ext cx="4683243" cy="237626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مستطيل 4"/>
          <p:cNvSpPr/>
          <p:nvPr/>
        </p:nvSpPr>
        <p:spPr>
          <a:xfrm>
            <a:off x="5094880" y="1560599"/>
            <a:ext cx="2376263" cy="86409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</a:rPr>
              <a:t>Travelling</a:t>
            </a:r>
            <a:endParaRPr lang="ar-SA" sz="4000" b="1" dirty="0">
              <a:solidFill>
                <a:schemeClr val="tx1"/>
              </a:solidFill>
            </a:endParaRPr>
          </a:p>
        </p:txBody>
      </p:sp>
      <p:sp>
        <p:nvSpPr>
          <p:cNvPr id="3" name="مستطيل 2"/>
          <p:cNvSpPr/>
          <p:nvPr/>
        </p:nvSpPr>
        <p:spPr>
          <a:xfrm>
            <a:off x="323528" y="5877272"/>
            <a:ext cx="3600400" cy="86409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2400" b="1" dirty="0">
                <a:solidFill>
                  <a:schemeClr val="tx1"/>
                </a:solidFill>
              </a:rPr>
              <a:t>سُبْحانَ الَّذِي سَخَّرَ لَنَا هَذَا وَمَا كُنَّا لَهُ مُقْرِنِينَ * وَإِنَّا إِلَى رَبِّنَا لَمُنقَلِبُونَ</a:t>
            </a:r>
          </a:p>
        </p:txBody>
      </p:sp>
    </p:spTree>
    <p:extLst>
      <p:ext uri="{BB962C8B-B14F-4D97-AF65-F5344CB8AC3E}">
        <p14:creationId xmlns:p14="http://schemas.microsoft.com/office/powerpoint/2010/main" val="1541255302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8800" b="1" dirty="0"/>
              <a:t>  </a:t>
            </a:r>
            <a:endParaRPr lang="ar-SA" sz="8800" b="1" dirty="0"/>
          </a:p>
        </p:txBody>
      </p:sp>
      <p:sp>
        <p:nvSpPr>
          <p:cNvPr id="4" name="مستطيل 3"/>
          <p:cNvSpPr/>
          <p:nvPr/>
        </p:nvSpPr>
        <p:spPr>
          <a:xfrm>
            <a:off x="899592" y="260648"/>
            <a:ext cx="4968552" cy="103506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</a:rPr>
              <a:t>We </a:t>
            </a:r>
            <a:r>
              <a:rPr lang="en-US" sz="4000" b="1" dirty="0">
                <a:solidFill>
                  <a:srgbClr val="00B0F0"/>
                </a:solidFill>
              </a:rPr>
              <a:t>booked</a:t>
            </a:r>
            <a:r>
              <a:rPr lang="en-US" sz="4000" b="1" dirty="0">
                <a:solidFill>
                  <a:schemeClr val="tx1"/>
                </a:solidFill>
              </a:rPr>
              <a:t> a flight</a:t>
            </a:r>
            <a:endParaRPr lang="ar-SA" sz="4000" b="1" dirty="0">
              <a:solidFill>
                <a:schemeClr val="tx1"/>
              </a:solidFill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527" t="25103" r="3995" b="41252"/>
          <a:stretch/>
        </p:blipFill>
        <p:spPr bwMode="auto">
          <a:xfrm>
            <a:off x="5724127" y="1988840"/>
            <a:ext cx="2894957" cy="218061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مستطيل 4"/>
          <p:cNvSpPr/>
          <p:nvPr/>
        </p:nvSpPr>
        <p:spPr>
          <a:xfrm>
            <a:off x="1906275" y="1295714"/>
            <a:ext cx="2376264" cy="83714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4000" b="1" dirty="0">
                <a:solidFill>
                  <a:srgbClr val="00B0F0"/>
                </a:solidFill>
              </a:rPr>
              <a:t>حجزنا</a:t>
            </a:r>
            <a:r>
              <a:rPr lang="ar-SA" sz="4000" b="1" dirty="0">
                <a:solidFill>
                  <a:schemeClr val="tx1"/>
                </a:solidFill>
              </a:rPr>
              <a:t> رحلة</a:t>
            </a:r>
          </a:p>
        </p:txBody>
      </p:sp>
      <p:sp>
        <p:nvSpPr>
          <p:cNvPr id="6" name="مستطيل 5"/>
          <p:cNvSpPr/>
          <p:nvPr/>
        </p:nvSpPr>
        <p:spPr>
          <a:xfrm>
            <a:off x="816544" y="4625544"/>
            <a:ext cx="5987703" cy="100811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</a:rPr>
              <a:t>We </a:t>
            </a:r>
            <a:r>
              <a:rPr lang="en-US" sz="4000" b="1" dirty="0">
                <a:solidFill>
                  <a:srgbClr val="00B0F0"/>
                </a:solidFill>
              </a:rPr>
              <a:t>confirmed</a:t>
            </a:r>
            <a:r>
              <a:rPr lang="en-US" sz="4000" b="1" dirty="0">
                <a:solidFill>
                  <a:schemeClr val="tx1"/>
                </a:solidFill>
              </a:rPr>
              <a:t> the flight</a:t>
            </a:r>
            <a:endParaRPr lang="ar-SA" sz="4000" b="1" dirty="0">
              <a:solidFill>
                <a:schemeClr val="tx1"/>
              </a:solidFill>
            </a:endParaRPr>
          </a:p>
        </p:txBody>
      </p:sp>
      <p:sp>
        <p:nvSpPr>
          <p:cNvPr id="7" name="مستطيل 6"/>
          <p:cNvSpPr/>
          <p:nvPr/>
        </p:nvSpPr>
        <p:spPr>
          <a:xfrm>
            <a:off x="1763688" y="5652735"/>
            <a:ext cx="2376264" cy="83714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4000" b="1" dirty="0">
                <a:solidFill>
                  <a:srgbClr val="00B0F0"/>
                </a:solidFill>
              </a:rPr>
              <a:t>أكدّنا</a:t>
            </a:r>
            <a:r>
              <a:rPr lang="ar-SA" sz="4000" b="1" dirty="0">
                <a:solidFill>
                  <a:schemeClr val="tx1"/>
                </a:solidFill>
              </a:rPr>
              <a:t> الحجز</a:t>
            </a:r>
          </a:p>
        </p:txBody>
      </p:sp>
    </p:spTree>
    <p:extLst>
      <p:ext uri="{BB962C8B-B14F-4D97-AF65-F5344CB8AC3E}">
        <p14:creationId xmlns:p14="http://schemas.microsoft.com/office/powerpoint/2010/main" val="18033281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8800" b="1" dirty="0"/>
              <a:t>  </a:t>
            </a:r>
            <a:endParaRPr lang="ar-SA" sz="8800" b="1" dirty="0"/>
          </a:p>
        </p:txBody>
      </p:sp>
      <p:sp>
        <p:nvSpPr>
          <p:cNvPr id="3" name="شكل بيضاوي 2"/>
          <p:cNvSpPr/>
          <p:nvPr/>
        </p:nvSpPr>
        <p:spPr>
          <a:xfrm>
            <a:off x="6093700" y="345891"/>
            <a:ext cx="2478823" cy="1642931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Age</a:t>
            </a:r>
          </a:p>
          <a:p>
            <a:pPr algn="ctr"/>
            <a:r>
              <a:rPr lang="ar-SA" sz="3600" b="1" dirty="0">
                <a:solidFill>
                  <a:schemeClr val="bg1"/>
                </a:solidFill>
              </a:rPr>
              <a:t>العُمر</a:t>
            </a:r>
            <a:endParaRPr lang="en-US" sz="3600" b="1" dirty="0">
              <a:solidFill>
                <a:schemeClr val="bg1"/>
              </a:solidFill>
            </a:endParaRPr>
          </a:p>
        </p:txBody>
      </p:sp>
      <p:sp>
        <p:nvSpPr>
          <p:cNvPr id="5" name="سهم إلى اليسار 4"/>
          <p:cNvSpPr/>
          <p:nvPr/>
        </p:nvSpPr>
        <p:spPr>
          <a:xfrm rot="19987199">
            <a:off x="5415653" y="1346598"/>
            <a:ext cx="957957" cy="690748"/>
          </a:xfrm>
          <a:prstGeom prst="lef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17" name="مستطيل 16"/>
          <p:cNvSpPr/>
          <p:nvPr/>
        </p:nvSpPr>
        <p:spPr>
          <a:xfrm>
            <a:off x="1495216" y="2766098"/>
            <a:ext cx="5362396" cy="136815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5400" b="1" dirty="0">
                <a:solidFill>
                  <a:schemeClr val="tx1"/>
                </a:solidFill>
              </a:rPr>
              <a:t>How old are you ?</a:t>
            </a:r>
            <a:endParaRPr lang="ar-SA" sz="5400" b="1" dirty="0">
              <a:solidFill>
                <a:schemeClr val="tx1"/>
              </a:solidFill>
            </a:endParaRPr>
          </a:p>
        </p:txBody>
      </p:sp>
      <p:sp>
        <p:nvSpPr>
          <p:cNvPr id="7" name="مستطيل 6"/>
          <p:cNvSpPr/>
          <p:nvPr/>
        </p:nvSpPr>
        <p:spPr>
          <a:xfrm>
            <a:off x="1973305" y="5965552"/>
            <a:ext cx="4398893" cy="89244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l"/>
            <a:r>
              <a:rPr lang="en-US" sz="3200" b="1" dirty="0">
                <a:solidFill>
                  <a:schemeClr val="tx1"/>
                </a:solidFill>
              </a:rPr>
              <a:t>I am 29</a:t>
            </a:r>
            <a:endParaRPr lang="ar-SA" sz="3200" b="1" dirty="0">
              <a:solidFill>
                <a:schemeClr val="tx1"/>
              </a:solidFill>
            </a:endParaRPr>
          </a:p>
        </p:txBody>
      </p:sp>
      <p:sp>
        <p:nvSpPr>
          <p:cNvPr id="8" name="مستطيل 7"/>
          <p:cNvSpPr/>
          <p:nvPr/>
        </p:nvSpPr>
        <p:spPr>
          <a:xfrm>
            <a:off x="1980630" y="4869160"/>
            <a:ext cx="4391569" cy="89244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l"/>
            <a:r>
              <a:rPr lang="en-US" sz="3200" b="1" dirty="0">
                <a:solidFill>
                  <a:schemeClr val="tx1"/>
                </a:solidFill>
              </a:rPr>
              <a:t>I am 29 years old</a:t>
            </a:r>
            <a:endParaRPr lang="ar-SA" sz="3200" b="1" dirty="0">
              <a:solidFill>
                <a:schemeClr val="tx1"/>
              </a:solidFill>
            </a:endParaRPr>
          </a:p>
        </p:txBody>
      </p:sp>
      <p:sp>
        <p:nvSpPr>
          <p:cNvPr id="4" name="على شكل حرف L 3"/>
          <p:cNvSpPr/>
          <p:nvPr/>
        </p:nvSpPr>
        <p:spPr>
          <a:xfrm rot="4360317" flipH="1">
            <a:off x="5501435" y="4684187"/>
            <a:ext cx="407182" cy="1080450"/>
          </a:xfrm>
          <a:prstGeom prst="corner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9" name="على شكل حرف L 8"/>
          <p:cNvSpPr/>
          <p:nvPr/>
        </p:nvSpPr>
        <p:spPr>
          <a:xfrm rot="4360317" flipH="1">
            <a:off x="5519758" y="5736306"/>
            <a:ext cx="407182" cy="1080450"/>
          </a:xfrm>
          <a:prstGeom prst="corner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1083275956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8800" b="1" dirty="0"/>
              <a:t>  </a:t>
            </a:r>
            <a:endParaRPr lang="ar-SA" sz="8800" b="1" dirty="0"/>
          </a:p>
        </p:txBody>
      </p:sp>
      <p:sp>
        <p:nvSpPr>
          <p:cNvPr id="4" name="مستطيل 3"/>
          <p:cNvSpPr/>
          <p:nvPr/>
        </p:nvSpPr>
        <p:spPr>
          <a:xfrm>
            <a:off x="323528" y="235211"/>
            <a:ext cx="5112568" cy="93610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</a:rPr>
              <a:t>Where are you </a:t>
            </a:r>
            <a:r>
              <a:rPr lang="en-US" sz="3200" b="1" dirty="0">
                <a:solidFill>
                  <a:srgbClr val="00B0F0"/>
                </a:solidFill>
              </a:rPr>
              <a:t>travelling</a:t>
            </a:r>
            <a:r>
              <a:rPr lang="en-US" sz="3200" b="1" dirty="0">
                <a:solidFill>
                  <a:schemeClr val="tx1"/>
                </a:solidFill>
              </a:rPr>
              <a:t> to ?</a:t>
            </a:r>
            <a:endParaRPr lang="ar-SA" sz="3200" b="1" dirty="0">
              <a:solidFill>
                <a:schemeClr val="tx1"/>
              </a:solidFill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611" r="46949"/>
          <a:stretch/>
        </p:blipFill>
        <p:spPr bwMode="auto">
          <a:xfrm>
            <a:off x="1149125" y="2852936"/>
            <a:ext cx="3172925" cy="158417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مستطيل 4"/>
          <p:cNvSpPr/>
          <p:nvPr/>
        </p:nvSpPr>
        <p:spPr>
          <a:xfrm>
            <a:off x="323528" y="1327156"/>
            <a:ext cx="5112568" cy="93610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</a:rPr>
              <a:t>Where are you </a:t>
            </a:r>
            <a:r>
              <a:rPr lang="en-US" sz="3200" b="1" dirty="0">
                <a:solidFill>
                  <a:srgbClr val="00B0F0"/>
                </a:solidFill>
              </a:rPr>
              <a:t>flying </a:t>
            </a:r>
            <a:r>
              <a:rPr lang="en-US" sz="3200" b="1" dirty="0">
                <a:solidFill>
                  <a:schemeClr val="tx1"/>
                </a:solidFill>
              </a:rPr>
              <a:t>to ?</a:t>
            </a:r>
            <a:endParaRPr lang="ar-SA" sz="3200" b="1" dirty="0">
              <a:solidFill>
                <a:schemeClr val="tx1"/>
              </a:solidFill>
            </a:endParaRPr>
          </a:p>
        </p:txBody>
      </p:sp>
      <p:sp>
        <p:nvSpPr>
          <p:cNvPr id="6" name="مستطيل 5"/>
          <p:cNvSpPr/>
          <p:nvPr/>
        </p:nvSpPr>
        <p:spPr>
          <a:xfrm>
            <a:off x="6191672" y="677950"/>
            <a:ext cx="2952328" cy="93610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4000" b="1" dirty="0">
                <a:solidFill>
                  <a:schemeClr val="tx1"/>
                </a:solidFill>
              </a:rPr>
              <a:t>وين مسافرين ؟</a:t>
            </a:r>
          </a:p>
        </p:txBody>
      </p:sp>
      <p:sp>
        <p:nvSpPr>
          <p:cNvPr id="7" name="مستطيل 6"/>
          <p:cNvSpPr/>
          <p:nvPr/>
        </p:nvSpPr>
        <p:spPr>
          <a:xfrm>
            <a:off x="323528" y="4437112"/>
            <a:ext cx="5112568" cy="93610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</a:rPr>
              <a:t>We are </a:t>
            </a:r>
            <a:r>
              <a:rPr lang="en-US" sz="3200" b="1" dirty="0">
                <a:solidFill>
                  <a:srgbClr val="00B0F0"/>
                </a:solidFill>
              </a:rPr>
              <a:t>travelling </a:t>
            </a:r>
            <a:r>
              <a:rPr lang="en-US" sz="3200" b="1" dirty="0">
                <a:solidFill>
                  <a:schemeClr val="tx1"/>
                </a:solidFill>
              </a:rPr>
              <a:t>to Algeria </a:t>
            </a:r>
            <a:endParaRPr lang="ar-SA" sz="3200" b="1" dirty="0">
              <a:solidFill>
                <a:schemeClr val="tx1"/>
              </a:solidFill>
            </a:endParaRPr>
          </a:p>
        </p:txBody>
      </p:sp>
      <p:sp>
        <p:nvSpPr>
          <p:cNvPr id="8" name="مستطيل 7"/>
          <p:cNvSpPr/>
          <p:nvPr/>
        </p:nvSpPr>
        <p:spPr>
          <a:xfrm>
            <a:off x="323528" y="5589240"/>
            <a:ext cx="5112568" cy="93610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</a:rPr>
              <a:t>We are </a:t>
            </a:r>
            <a:r>
              <a:rPr lang="en-US" sz="3200" b="1" dirty="0">
                <a:solidFill>
                  <a:srgbClr val="00B0F0"/>
                </a:solidFill>
              </a:rPr>
              <a:t>flying </a:t>
            </a:r>
            <a:r>
              <a:rPr lang="en-US" sz="3200" b="1" dirty="0">
                <a:solidFill>
                  <a:schemeClr val="tx1"/>
                </a:solidFill>
              </a:rPr>
              <a:t>to Algeria </a:t>
            </a:r>
            <a:endParaRPr lang="ar-SA" sz="3200" b="1" dirty="0">
              <a:solidFill>
                <a:schemeClr val="tx1"/>
              </a:solidFill>
            </a:endParaRPr>
          </a:p>
        </p:txBody>
      </p:sp>
      <p:sp>
        <p:nvSpPr>
          <p:cNvPr id="9" name="مستطيل 8"/>
          <p:cNvSpPr/>
          <p:nvPr/>
        </p:nvSpPr>
        <p:spPr>
          <a:xfrm>
            <a:off x="6191672" y="4905164"/>
            <a:ext cx="2951024" cy="115212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600" b="1" dirty="0">
                <a:solidFill>
                  <a:schemeClr val="tx1"/>
                </a:solidFill>
              </a:rPr>
              <a:t>مسافرين إلى الجزائر</a:t>
            </a:r>
          </a:p>
        </p:txBody>
      </p:sp>
    </p:spTree>
    <p:extLst>
      <p:ext uri="{BB962C8B-B14F-4D97-AF65-F5344CB8AC3E}">
        <p14:creationId xmlns:p14="http://schemas.microsoft.com/office/powerpoint/2010/main" val="3580444984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8800" b="1" dirty="0"/>
              <a:t>  </a:t>
            </a:r>
            <a:endParaRPr lang="ar-SA" sz="8800" b="1" dirty="0"/>
          </a:p>
        </p:txBody>
      </p:sp>
      <p:sp>
        <p:nvSpPr>
          <p:cNvPr id="4" name="مستطيل 3"/>
          <p:cNvSpPr/>
          <p:nvPr/>
        </p:nvSpPr>
        <p:spPr>
          <a:xfrm>
            <a:off x="1118370" y="260647"/>
            <a:ext cx="6048672" cy="96305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</a:rPr>
              <a:t>Are you travelling </a:t>
            </a:r>
            <a:r>
              <a:rPr lang="en-US" sz="4000" b="1" dirty="0">
                <a:solidFill>
                  <a:srgbClr val="00B0F0"/>
                </a:solidFill>
              </a:rPr>
              <a:t>by</a:t>
            </a:r>
            <a:r>
              <a:rPr lang="en-US" sz="4000" b="1" dirty="0">
                <a:solidFill>
                  <a:schemeClr val="tx1"/>
                </a:solidFill>
              </a:rPr>
              <a:t> car ?</a:t>
            </a:r>
            <a:endParaRPr lang="ar-SA" sz="4000" b="1" dirty="0">
              <a:solidFill>
                <a:schemeClr val="tx1"/>
              </a:solidFill>
            </a:endParaRPr>
          </a:p>
        </p:txBody>
      </p:sp>
      <p:sp>
        <p:nvSpPr>
          <p:cNvPr id="5" name="مستطيل 4"/>
          <p:cNvSpPr/>
          <p:nvPr/>
        </p:nvSpPr>
        <p:spPr>
          <a:xfrm>
            <a:off x="4447099" y="1223707"/>
            <a:ext cx="3869317" cy="693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4000" b="1" dirty="0">
                <a:solidFill>
                  <a:schemeClr val="tx1"/>
                </a:solidFill>
              </a:rPr>
              <a:t>راح تسافروا سيارة ؟</a:t>
            </a:r>
          </a:p>
        </p:txBody>
      </p:sp>
      <p:sp>
        <p:nvSpPr>
          <p:cNvPr id="6" name="مستطيل 5"/>
          <p:cNvSpPr/>
          <p:nvPr/>
        </p:nvSpPr>
        <p:spPr>
          <a:xfrm>
            <a:off x="1109651" y="4833523"/>
            <a:ext cx="6695688" cy="10801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</a:rPr>
              <a:t>No, we are travelling </a:t>
            </a:r>
            <a:r>
              <a:rPr lang="en-US" sz="4000" b="1" dirty="0">
                <a:solidFill>
                  <a:srgbClr val="00B0F0"/>
                </a:solidFill>
              </a:rPr>
              <a:t>by </a:t>
            </a:r>
            <a:r>
              <a:rPr lang="en-US" sz="4000" b="1" dirty="0">
                <a:solidFill>
                  <a:schemeClr val="tx1"/>
                </a:solidFill>
              </a:rPr>
              <a:t>plane</a:t>
            </a:r>
            <a:endParaRPr lang="ar-SA" sz="4000" b="1" dirty="0">
              <a:solidFill>
                <a:schemeClr val="tx1"/>
              </a:solidFill>
            </a:endParaRPr>
          </a:p>
        </p:txBody>
      </p:sp>
      <p:sp>
        <p:nvSpPr>
          <p:cNvPr id="7" name="مستطيل 6"/>
          <p:cNvSpPr/>
          <p:nvPr/>
        </p:nvSpPr>
        <p:spPr>
          <a:xfrm>
            <a:off x="4572000" y="5913643"/>
            <a:ext cx="3869317" cy="693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4000" b="1" dirty="0">
                <a:solidFill>
                  <a:schemeClr val="tx1"/>
                </a:solidFill>
              </a:rPr>
              <a:t>لا راح نسافر بالطيارة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9" y="1570269"/>
            <a:ext cx="3024336" cy="235755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33589565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8800" b="1" dirty="0"/>
              <a:t>  </a:t>
            </a:r>
            <a:endParaRPr lang="ar-SA" sz="8800" b="1" dirty="0"/>
          </a:p>
        </p:txBody>
      </p:sp>
      <p:sp>
        <p:nvSpPr>
          <p:cNvPr id="4" name="مستطيل 3"/>
          <p:cNvSpPr/>
          <p:nvPr/>
        </p:nvSpPr>
        <p:spPr>
          <a:xfrm>
            <a:off x="1118369" y="260647"/>
            <a:ext cx="6676573" cy="96305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4000" b="1" dirty="0">
                <a:solidFill>
                  <a:srgbClr val="00B0F0"/>
                </a:solidFill>
              </a:rPr>
              <a:t>How long </a:t>
            </a:r>
            <a:r>
              <a:rPr lang="en-US" sz="4000" b="1" dirty="0">
                <a:solidFill>
                  <a:schemeClr val="tx1"/>
                </a:solidFill>
              </a:rPr>
              <a:t>will you stay there ?</a:t>
            </a:r>
            <a:endParaRPr lang="ar-SA" sz="4000" b="1" dirty="0">
              <a:solidFill>
                <a:schemeClr val="tx1"/>
              </a:solidFill>
            </a:endParaRPr>
          </a:p>
        </p:txBody>
      </p:sp>
      <p:sp>
        <p:nvSpPr>
          <p:cNvPr id="5" name="مستطيل 4"/>
          <p:cNvSpPr/>
          <p:nvPr/>
        </p:nvSpPr>
        <p:spPr>
          <a:xfrm>
            <a:off x="4447099" y="1223707"/>
            <a:ext cx="3869317" cy="693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4000" b="1" dirty="0">
                <a:solidFill>
                  <a:schemeClr val="tx1"/>
                </a:solidFill>
              </a:rPr>
              <a:t>كم راح تبقون هناك ؟</a:t>
            </a:r>
          </a:p>
        </p:txBody>
      </p:sp>
      <p:sp>
        <p:nvSpPr>
          <p:cNvPr id="6" name="مستطيل 5"/>
          <p:cNvSpPr/>
          <p:nvPr/>
        </p:nvSpPr>
        <p:spPr>
          <a:xfrm>
            <a:off x="1170743" y="4842205"/>
            <a:ext cx="6695688" cy="10801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</a:rPr>
              <a:t>We will stay there for a month</a:t>
            </a:r>
            <a:endParaRPr lang="ar-SA" sz="4000" b="1" dirty="0">
              <a:solidFill>
                <a:schemeClr val="tx1"/>
              </a:solidFill>
            </a:endParaRPr>
          </a:p>
        </p:txBody>
      </p:sp>
      <p:sp>
        <p:nvSpPr>
          <p:cNvPr id="7" name="مستطيل 6"/>
          <p:cNvSpPr/>
          <p:nvPr/>
        </p:nvSpPr>
        <p:spPr>
          <a:xfrm>
            <a:off x="3851919" y="5922325"/>
            <a:ext cx="4589397" cy="693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4000" b="1" dirty="0">
                <a:solidFill>
                  <a:schemeClr val="tx1"/>
                </a:solidFill>
              </a:rPr>
              <a:t>راح نجلس هناك لمدة شهر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2564904"/>
            <a:ext cx="2857500" cy="195222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56241955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8800" b="1" dirty="0"/>
              <a:t>  </a:t>
            </a:r>
            <a:endParaRPr lang="ar-SA" sz="8800" b="1" dirty="0"/>
          </a:p>
        </p:txBody>
      </p:sp>
      <p:sp>
        <p:nvSpPr>
          <p:cNvPr id="4" name="مستطيل 3"/>
          <p:cNvSpPr/>
          <p:nvPr/>
        </p:nvSpPr>
        <p:spPr>
          <a:xfrm>
            <a:off x="455661" y="188640"/>
            <a:ext cx="3890358" cy="163639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</a:rPr>
              <a:t>Come on!</a:t>
            </a:r>
          </a:p>
          <a:p>
            <a:pPr algn="ctr"/>
            <a:r>
              <a:rPr lang="en-US" sz="3200" b="1" dirty="0">
                <a:solidFill>
                  <a:schemeClr val="tx1"/>
                </a:solidFill>
              </a:rPr>
              <a:t>Wake up</a:t>
            </a:r>
          </a:p>
          <a:p>
            <a:pPr algn="ctr"/>
            <a:r>
              <a:rPr lang="en-US" sz="3200" b="1" dirty="0">
                <a:solidFill>
                  <a:schemeClr val="tx1"/>
                </a:solidFill>
              </a:rPr>
              <a:t>Let’s go to the airport</a:t>
            </a:r>
            <a:endParaRPr lang="ar-SA" sz="3200" b="1" dirty="0">
              <a:solidFill>
                <a:schemeClr val="tx1"/>
              </a:solidFill>
            </a:endParaRPr>
          </a:p>
        </p:txBody>
      </p:sp>
      <p:sp>
        <p:nvSpPr>
          <p:cNvPr id="6" name="مستطيل 5"/>
          <p:cNvSpPr/>
          <p:nvPr/>
        </p:nvSpPr>
        <p:spPr>
          <a:xfrm>
            <a:off x="351859" y="4532494"/>
            <a:ext cx="6192688" cy="10801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</a:rPr>
              <a:t>The plane will </a:t>
            </a:r>
            <a:r>
              <a:rPr lang="en-US" sz="3600" b="1" dirty="0">
                <a:solidFill>
                  <a:srgbClr val="00B0F0"/>
                </a:solidFill>
              </a:rPr>
              <a:t>take off </a:t>
            </a:r>
            <a:r>
              <a:rPr lang="en-US" sz="3600" b="1" dirty="0">
                <a:solidFill>
                  <a:schemeClr val="tx1"/>
                </a:solidFill>
              </a:rPr>
              <a:t>at 9 AM</a:t>
            </a:r>
            <a:endParaRPr lang="ar-SA" sz="3600" b="1" dirty="0">
              <a:solidFill>
                <a:schemeClr val="tx1"/>
              </a:solidFill>
            </a:endParaRPr>
          </a:p>
        </p:txBody>
      </p:sp>
      <p:sp>
        <p:nvSpPr>
          <p:cNvPr id="7" name="مستطيل 6"/>
          <p:cNvSpPr/>
          <p:nvPr/>
        </p:nvSpPr>
        <p:spPr>
          <a:xfrm>
            <a:off x="4346019" y="5612614"/>
            <a:ext cx="4320479" cy="92809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200" b="1" dirty="0">
                <a:solidFill>
                  <a:schemeClr val="tx1"/>
                </a:solidFill>
              </a:rPr>
              <a:t>الطائرة </a:t>
            </a:r>
            <a:r>
              <a:rPr lang="ar-SA" sz="3200" b="1" dirty="0">
                <a:solidFill>
                  <a:srgbClr val="00B0F0"/>
                </a:solidFill>
              </a:rPr>
              <a:t>تقلع</a:t>
            </a:r>
            <a:r>
              <a:rPr lang="ar-SA" sz="3200" b="1" dirty="0">
                <a:solidFill>
                  <a:schemeClr val="tx1"/>
                </a:solidFill>
              </a:rPr>
              <a:t> الساعة 9 الصباح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376" t="40502" r="21536" b="39015"/>
          <a:stretch/>
        </p:blipFill>
        <p:spPr bwMode="auto">
          <a:xfrm>
            <a:off x="5535114" y="1556792"/>
            <a:ext cx="3258350" cy="196674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مستطيل 8"/>
          <p:cNvSpPr/>
          <p:nvPr/>
        </p:nvSpPr>
        <p:spPr>
          <a:xfrm>
            <a:off x="2077462" y="1825033"/>
            <a:ext cx="3134274" cy="117191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200" b="1" dirty="0" err="1">
                <a:solidFill>
                  <a:schemeClr val="tx1"/>
                </a:solidFill>
              </a:rPr>
              <a:t>يلا</a:t>
            </a:r>
            <a:r>
              <a:rPr lang="ar-SA" sz="3200" b="1" dirty="0">
                <a:solidFill>
                  <a:schemeClr val="tx1"/>
                </a:solidFill>
              </a:rPr>
              <a:t> </a:t>
            </a:r>
            <a:r>
              <a:rPr lang="ar-SA" sz="3200" b="1" dirty="0" err="1">
                <a:solidFill>
                  <a:schemeClr val="tx1"/>
                </a:solidFill>
              </a:rPr>
              <a:t>اصحووا</a:t>
            </a:r>
            <a:endParaRPr lang="ar-SA" sz="3200" b="1" dirty="0">
              <a:solidFill>
                <a:schemeClr val="tx1"/>
              </a:solidFill>
            </a:endParaRPr>
          </a:p>
          <a:p>
            <a:pPr algn="ctr"/>
            <a:r>
              <a:rPr lang="ar-SA" sz="3200" b="1" dirty="0">
                <a:solidFill>
                  <a:schemeClr val="tx1"/>
                </a:solidFill>
              </a:rPr>
              <a:t>خلينا نروح للمطار</a:t>
            </a:r>
            <a:endParaRPr lang="en-US" sz="3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8890514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8800" b="1" dirty="0"/>
              <a:t>  </a:t>
            </a:r>
            <a:endParaRPr lang="ar-SA" sz="8800" b="1" dirty="0"/>
          </a:p>
        </p:txBody>
      </p:sp>
      <p:sp>
        <p:nvSpPr>
          <p:cNvPr id="4" name="مستطيل 3"/>
          <p:cNvSpPr/>
          <p:nvPr/>
        </p:nvSpPr>
        <p:spPr>
          <a:xfrm>
            <a:off x="351859" y="352447"/>
            <a:ext cx="4756075" cy="13483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</a:rPr>
              <a:t>Excuse me!</a:t>
            </a:r>
          </a:p>
          <a:p>
            <a:pPr algn="ctr"/>
            <a:r>
              <a:rPr lang="en-US" sz="3200" b="1" dirty="0">
                <a:solidFill>
                  <a:schemeClr val="tx1"/>
                </a:solidFill>
              </a:rPr>
              <a:t>May I have your </a:t>
            </a:r>
            <a:r>
              <a:rPr lang="en-US" sz="3200" b="1" dirty="0">
                <a:solidFill>
                  <a:srgbClr val="00B0F0"/>
                </a:solidFill>
              </a:rPr>
              <a:t>passport</a:t>
            </a:r>
            <a:r>
              <a:rPr lang="en-US" sz="3200" b="1" dirty="0">
                <a:solidFill>
                  <a:schemeClr val="tx1"/>
                </a:solidFill>
              </a:rPr>
              <a:t> ?</a:t>
            </a:r>
          </a:p>
        </p:txBody>
      </p:sp>
      <p:sp>
        <p:nvSpPr>
          <p:cNvPr id="6" name="مستطيل 5"/>
          <p:cNvSpPr/>
          <p:nvPr/>
        </p:nvSpPr>
        <p:spPr>
          <a:xfrm>
            <a:off x="351859" y="3992434"/>
            <a:ext cx="2059901" cy="10801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</a:rPr>
              <a:t>Here it is!</a:t>
            </a:r>
            <a:endParaRPr lang="ar-SA" sz="3200" b="1" dirty="0">
              <a:solidFill>
                <a:schemeClr val="tx1"/>
              </a:solidFill>
            </a:endParaRPr>
          </a:p>
        </p:txBody>
      </p:sp>
      <p:sp>
        <p:nvSpPr>
          <p:cNvPr id="7" name="مستطيل 6"/>
          <p:cNvSpPr/>
          <p:nvPr/>
        </p:nvSpPr>
        <p:spPr>
          <a:xfrm>
            <a:off x="1639819" y="5072555"/>
            <a:ext cx="1090077" cy="7327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2800" b="1" dirty="0">
                <a:solidFill>
                  <a:schemeClr val="tx1"/>
                </a:solidFill>
              </a:rPr>
              <a:t>تفضل</a:t>
            </a:r>
            <a:endParaRPr lang="ar-SA" sz="3200" b="1" dirty="0">
              <a:solidFill>
                <a:schemeClr val="tx1"/>
              </a:solidFill>
            </a:endParaRPr>
          </a:p>
        </p:txBody>
      </p:sp>
      <p:sp>
        <p:nvSpPr>
          <p:cNvPr id="9" name="مستطيل 8"/>
          <p:cNvSpPr/>
          <p:nvPr/>
        </p:nvSpPr>
        <p:spPr>
          <a:xfrm>
            <a:off x="2267744" y="1700808"/>
            <a:ext cx="4428797" cy="88388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200" b="1" dirty="0">
                <a:solidFill>
                  <a:schemeClr val="tx1"/>
                </a:solidFill>
              </a:rPr>
              <a:t>لو سمحت ممكن </a:t>
            </a:r>
            <a:r>
              <a:rPr lang="ar-SA" sz="3200" b="1" dirty="0">
                <a:solidFill>
                  <a:srgbClr val="00B0F0"/>
                </a:solidFill>
              </a:rPr>
              <a:t>جواز السفر </a:t>
            </a:r>
            <a:r>
              <a:rPr lang="ar-SA" sz="3200" b="1" dirty="0">
                <a:solidFill>
                  <a:schemeClr val="tx1"/>
                </a:solidFill>
              </a:rPr>
              <a:t>؟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888" t="22858" r="5747" b="63265"/>
          <a:stretch/>
        </p:blipFill>
        <p:spPr bwMode="auto">
          <a:xfrm>
            <a:off x="5503594" y="3356992"/>
            <a:ext cx="3231076" cy="203880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6612077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8800" b="1" dirty="0"/>
              <a:t>  </a:t>
            </a:r>
            <a:endParaRPr lang="ar-SA" sz="8800" b="1" dirty="0"/>
          </a:p>
        </p:txBody>
      </p:sp>
      <p:sp>
        <p:nvSpPr>
          <p:cNvPr id="4" name="مستطيل 3"/>
          <p:cNvSpPr/>
          <p:nvPr/>
        </p:nvSpPr>
        <p:spPr>
          <a:xfrm>
            <a:off x="351859" y="352447"/>
            <a:ext cx="5012229" cy="13483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</a:rPr>
              <a:t>Excuse me!</a:t>
            </a:r>
          </a:p>
          <a:p>
            <a:pPr algn="ctr"/>
            <a:r>
              <a:rPr lang="en-US" sz="3200" b="1" dirty="0">
                <a:solidFill>
                  <a:schemeClr val="tx1"/>
                </a:solidFill>
              </a:rPr>
              <a:t>May I have your </a:t>
            </a:r>
            <a:r>
              <a:rPr lang="en-US" sz="3200" b="1" dirty="0">
                <a:solidFill>
                  <a:srgbClr val="00B0F0"/>
                </a:solidFill>
              </a:rPr>
              <a:t>boarding</a:t>
            </a:r>
            <a:r>
              <a:rPr lang="en-US" sz="3200" b="1" dirty="0">
                <a:solidFill>
                  <a:schemeClr val="tx1"/>
                </a:solidFill>
              </a:rPr>
              <a:t> ?</a:t>
            </a:r>
          </a:p>
        </p:txBody>
      </p:sp>
      <p:sp>
        <p:nvSpPr>
          <p:cNvPr id="6" name="مستطيل 5"/>
          <p:cNvSpPr/>
          <p:nvPr/>
        </p:nvSpPr>
        <p:spPr>
          <a:xfrm>
            <a:off x="351859" y="3992434"/>
            <a:ext cx="2059901" cy="10801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</a:rPr>
              <a:t>Here it is!</a:t>
            </a:r>
            <a:endParaRPr lang="ar-SA" sz="3200" b="1" dirty="0">
              <a:solidFill>
                <a:schemeClr val="tx1"/>
              </a:solidFill>
            </a:endParaRPr>
          </a:p>
        </p:txBody>
      </p:sp>
      <p:sp>
        <p:nvSpPr>
          <p:cNvPr id="7" name="مستطيل 6"/>
          <p:cNvSpPr/>
          <p:nvPr/>
        </p:nvSpPr>
        <p:spPr>
          <a:xfrm>
            <a:off x="1639819" y="5072555"/>
            <a:ext cx="1218154" cy="66070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2800" b="1" dirty="0">
                <a:solidFill>
                  <a:schemeClr val="tx1"/>
                </a:solidFill>
              </a:rPr>
              <a:t>تفضل</a:t>
            </a:r>
            <a:endParaRPr lang="ar-SA" sz="3200" b="1" dirty="0">
              <a:solidFill>
                <a:schemeClr val="tx1"/>
              </a:solidFill>
            </a:endParaRPr>
          </a:p>
        </p:txBody>
      </p:sp>
      <p:sp>
        <p:nvSpPr>
          <p:cNvPr id="9" name="مستطيل 8"/>
          <p:cNvSpPr/>
          <p:nvPr/>
        </p:nvSpPr>
        <p:spPr>
          <a:xfrm>
            <a:off x="2267744" y="1700808"/>
            <a:ext cx="4608512" cy="88388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200" b="1" dirty="0">
                <a:solidFill>
                  <a:schemeClr val="tx1"/>
                </a:solidFill>
              </a:rPr>
              <a:t>لو سمحت ممكن </a:t>
            </a:r>
            <a:r>
              <a:rPr lang="ar-SA" sz="3200" b="1" dirty="0">
                <a:solidFill>
                  <a:srgbClr val="00B0F0"/>
                </a:solidFill>
              </a:rPr>
              <a:t>بطاقة الصعود </a:t>
            </a:r>
            <a:r>
              <a:rPr lang="ar-SA" sz="3200" b="1" dirty="0">
                <a:solidFill>
                  <a:schemeClr val="tx1"/>
                </a:solidFill>
              </a:rPr>
              <a:t>؟</a:t>
            </a:r>
          </a:p>
        </p:txBody>
      </p:sp>
    </p:spTree>
    <p:extLst>
      <p:ext uri="{BB962C8B-B14F-4D97-AF65-F5344CB8AC3E}">
        <p14:creationId xmlns:p14="http://schemas.microsoft.com/office/powerpoint/2010/main" val="3752491210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8800" b="1" dirty="0"/>
              <a:t>  </a:t>
            </a:r>
            <a:endParaRPr lang="ar-SA" sz="8800" b="1" dirty="0"/>
          </a:p>
        </p:txBody>
      </p:sp>
      <p:sp>
        <p:nvSpPr>
          <p:cNvPr id="4" name="مستطيل 3"/>
          <p:cNvSpPr/>
          <p:nvPr/>
        </p:nvSpPr>
        <p:spPr>
          <a:xfrm>
            <a:off x="351859" y="352447"/>
            <a:ext cx="4508173" cy="13483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</a:rPr>
              <a:t>Do you have any </a:t>
            </a:r>
            <a:r>
              <a:rPr lang="en-US" sz="3200" b="1" dirty="0">
                <a:solidFill>
                  <a:srgbClr val="00B0F0"/>
                </a:solidFill>
              </a:rPr>
              <a:t>baggage</a:t>
            </a:r>
            <a:r>
              <a:rPr lang="en-US" sz="3200" b="1" dirty="0">
                <a:solidFill>
                  <a:schemeClr val="tx1"/>
                </a:solidFill>
              </a:rPr>
              <a:t> to check ?</a:t>
            </a:r>
          </a:p>
        </p:txBody>
      </p:sp>
      <p:sp>
        <p:nvSpPr>
          <p:cNvPr id="6" name="مستطيل 5"/>
          <p:cNvSpPr/>
          <p:nvPr/>
        </p:nvSpPr>
        <p:spPr>
          <a:xfrm>
            <a:off x="351859" y="3992434"/>
            <a:ext cx="2779981" cy="10801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</a:rPr>
              <a:t>Just this one!</a:t>
            </a:r>
            <a:endParaRPr lang="ar-SA" sz="3200" b="1" dirty="0">
              <a:solidFill>
                <a:schemeClr val="tx1"/>
              </a:solidFill>
            </a:endParaRPr>
          </a:p>
        </p:txBody>
      </p:sp>
      <p:sp>
        <p:nvSpPr>
          <p:cNvPr id="7" name="مستطيل 6"/>
          <p:cNvSpPr/>
          <p:nvPr/>
        </p:nvSpPr>
        <p:spPr>
          <a:xfrm>
            <a:off x="1475656" y="5072554"/>
            <a:ext cx="1348005" cy="68407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2800" b="1" dirty="0">
                <a:solidFill>
                  <a:schemeClr val="tx1"/>
                </a:solidFill>
              </a:rPr>
              <a:t>فقط هذه</a:t>
            </a:r>
          </a:p>
        </p:txBody>
      </p:sp>
      <p:sp>
        <p:nvSpPr>
          <p:cNvPr id="9" name="مستطيل 8"/>
          <p:cNvSpPr/>
          <p:nvPr/>
        </p:nvSpPr>
        <p:spPr>
          <a:xfrm>
            <a:off x="2682240" y="1718386"/>
            <a:ext cx="3240360" cy="88388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200" b="1" dirty="0">
                <a:solidFill>
                  <a:schemeClr val="tx1"/>
                </a:solidFill>
              </a:rPr>
              <a:t>عندكم </a:t>
            </a:r>
            <a:r>
              <a:rPr lang="ar-SA" sz="3200" b="1" dirty="0" err="1">
                <a:solidFill>
                  <a:srgbClr val="00B0F0"/>
                </a:solidFill>
              </a:rPr>
              <a:t>شنط</a:t>
            </a:r>
            <a:r>
              <a:rPr lang="ar-SA" sz="3200" b="1" dirty="0">
                <a:solidFill>
                  <a:srgbClr val="00B0F0"/>
                </a:solidFill>
              </a:rPr>
              <a:t> </a:t>
            </a:r>
            <a:r>
              <a:rPr lang="ar-SA" sz="3200" b="1" dirty="0">
                <a:solidFill>
                  <a:schemeClr val="tx1"/>
                </a:solidFill>
              </a:rPr>
              <a:t>للتفتيش</a:t>
            </a:r>
            <a:r>
              <a:rPr lang="ar-SA" sz="3200" b="1" dirty="0">
                <a:solidFill>
                  <a:srgbClr val="00B0F0"/>
                </a:solidFill>
              </a:rPr>
              <a:t> </a:t>
            </a:r>
            <a:r>
              <a:rPr lang="ar-SA" sz="3200" b="1" dirty="0">
                <a:solidFill>
                  <a:schemeClr val="tx1"/>
                </a:solidFill>
              </a:rPr>
              <a:t>؟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82" t="21466" r="5686" b="60589"/>
          <a:stretch/>
        </p:blipFill>
        <p:spPr bwMode="auto">
          <a:xfrm>
            <a:off x="5220072" y="3308358"/>
            <a:ext cx="3143048" cy="244827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42222955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8800" b="1" dirty="0"/>
              <a:t>  </a:t>
            </a:r>
            <a:endParaRPr lang="ar-SA" sz="8800" b="1" dirty="0"/>
          </a:p>
        </p:txBody>
      </p:sp>
      <p:sp>
        <p:nvSpPr>
          <p:cNvPr id="4" name="مستطيل 3"/>
          <p:cNvSpPr/>
          <p:nvPr/>
        </p:nvSpPr>
        <p:spPr>
          <a:xfrm>
            <a:off x="5436096" y="352447"/>
            <a:ext cx="2923997" cy="84430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</a:rPr>
              <a:t>Window seat</a:t>
            </a:r>
          </a:p>
        </p:txBody>
      </p:sp>
      <p:sp>
        <p:nvSpPr>
          <p:cNvPr id="6" name="مستطيل 5"/>
          <p:cNvSpPr/>
          <p:nvPr/>
        </p:nvSpPr>
        <p:spPr>
          <a:xfrm>
            <a:off x="3851920" y="4210654"/>
            <a:ext cx="2563956" cy="93610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3600" b="1" dirty="0">
                <a:solidFill>
                  <a:srgbClr val="00B0F0"/>
                </a:solidFill>
              </a:rPr>
              <a:t>Aisle</a:t>
            </a:r>
            <a:r>
              <a:rPr lang="en-US" sz="3600" b="1" dirty="0">
                <a:solidFill>
                  <a:schemeClr val="tx1"/>
                </a:solidFill>
              </a:rPr>
              <a:t> seat</a:t>
            </a:r>
            <a:endParaRPr lang="ar-SA" sz="3600" b="1" dirty="0">
              <a:solidFill>
                <a:schemeClr val="tx1"/>
              </a:solidFill>
            </a:endParaRPr>
          </a:p>
        </p:txBody>
      </p:sp>
      <p:sp>
        <p:nvSpPr>
          <p:cNvPr id="7" name="مستطيل 6"/>
          <p:cNvSpPr/>
          <p:nvPr/>
        </p:nvSpPr>
        <p:spPr>
          <a:xfrm>
            <a:off x="2771800" y="5135795"/>
            <a:ext cx="2664296" cy="92809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200" b="1" dirty="0">
                <a:solidFill>
                  <a:schemeClr val="tx1"/>
                </a:solidFill>
              </a:rPr>
              <a:t>مقعد جنب </a:t>
            </a:r>
            <a:r>
              <a:rPr lang="ar-SA" sz="3200" b="1" dirty="0">
                <a:solidFill>
                  <a:srgbClr val="00B0F0"/>
                </a:solidFill>
              </a:rPr>
              <a:t>الممر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152" t="52749"/>
          <a:stretch/>
        </p:blipFill>
        <p:spPr bwMode="auto">
          <a:xfrm>
            <a:off x="467544" y="891647"/>
            <a:ext cx="2016224" cy="378705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مستطيل 7"/>
          <p:cNvSpPr/>
          <p:nvPr/>
        </p:nvSpPr>
        <p:spPr>
          <a:xfrm>
            <a:off x="4644009" y="1196752"/>
            <a:ext cx="2520280" cy="84430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200" b="1" dirty="0">
                <a:solidFill>
                  <a:schemeClr val="tx1"/>
                </a:solidFill>
              </a:rPr>
              <a:t>مقعد جنب النافذة</a:t>
            </a:r>
            <a:endParaRPr lang="en-US" sz="3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2902549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8800" b="1" dirty="0"/>
              <a:t>  </a:t>
            </a:r>
            <a:endParaRPr lang="ar-SA" sz="8800" b="1" dirty="0"/>
          </a:p>
        </p:txBody>
      </p:sp>
      <p:sp>
        <p:nvSpPr>
          <p:cNvPr id="4" name="مستطيل 3"/>
          <p:cNvSpPr/>
          <p:nvPr/>
        </p:nvSpPr>
        <p:spPr>
          <a:xfrm>
            <a:off x="5292080" y="4695158"/>
            <a:ext cx="2923997" cy="84430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</a:rPr>
              <a:t>We arrived</a:t>
            </a:r>
          </a:p>
        </p:txBody>
      </p:sp>
      <p:sp>
        <p:nvSpPr>
          <p:cNvPr id="8" name="مستطيل 7"/>
          <p:cNvSpPr/>
          <p:nvPr/>
        </p:nvSpPr>
        <p:spPr>
          <a:xfrm>
            <a:off x="4233798" y="5639223"/>
            <a:ext cx="2520280" cy="84430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600" b="1" dirty="0">
                <a:solidFill>
                  <a:schemeClr val="tx1"/>
                </a:solidFill>
              </a:rPr>
              <a:t>وصلنا الحمد لله</a:t>
            </a:r>
            <a:endParaRPr lang="en-US" sz="3600" b="1" dirty="0">
              <a:solidFill>
                <a:schemeClr val="tx1"/>
              </a:solidFill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05" t="45412" r="17728" b="9491"/>
          <a:stretch/>
        </p:blipFill>
        <p:spPr bwMode="auto">
          <a:xfrm>
            <a:off x="395536" y="4267696"/>
            <a:ext cx="2880320" cy="218793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896" y="196608"/>
            <a:ext cx="4559119" cy="1109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2692" y="1298303"/>
            <a:ext cx="2828925" cy="1536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293" y="908720"/>
            <a:ext cx="3103563" cy="2157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29151821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solidFill>
            <a:schemeClr val="accent6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pPr algn="l"/>
            <a:r>
              <a:rPr lang="en-US" sz="4000" b="1" dirty="0"/>
              <a:t>                       </a:t>
            </a:r>
            <a:endParaRPr lang="ar-SA" sz="4000" b="1" dirty="0"/>
          </a:p>
        </p:txBody>
      </p:sp>
      <p:sp>
        <p:nvSpPr>
          <p:cNvPr id="5" name="مستطيل 4"/>
          <p:cNvSpPr/>
          <p:nvPr/>
        </p:nvSpPr>
        <p:spPr>
          <a:xfrm>
            <a:off x="1691680" y="2092198"/>
            <a:ext cx="5544616" cy="41044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</a:rPr>
              <a:t>We travelled to Yemen by plane three years ago.</a:t>
            </a:r>
          </a:p>
          <a:p>
            <a:pPr algn="ctr"/>
            <a:r>
              <a:rPr lang="en-US" sz="3600" b="1" dirty="0">
                <a:solidFill>
                  <a:schemeClr val="tx1"/>
                </a:solidFill>
              </a:rPr>
              <a:t>We stayed there for almost two weeks.</a:t>
            </a:r>
          </a:p>
          <a:p>
            <a:pPr algn="ctr"/>
            <a:r>
              <a:rPr lang="en-US" sz="3600" b="1" dirty="0">
                <a:solidFill>
                  <a:schemeClr val="tx1"/>
                </a:solidFill>
              </a:rPr>
              <a:t>We enjoyed our trip.</a:t>
            </a:r>
          </a:p>
          <a:p>
            <a:pPr algn="ctr"/>
            <a:r>
              <a:rPr lang="en-US" sz="3600" b="1" dirty="0">
                <a:solidFill>
                  <a:schemeClr val="tx1"/>
                </a:solidFill>
              </a:rPr>
              <a:t>It was great!</a:t>
            </a:r>
          </a:p>
        </p:txBody>
      </p:sp>
      <p:sp>
        <p:nvSpPr>
          <p:cNvPr id="6" name="مستطيل 5"/>
          <p:cNvSpPr/>
          <p:nvPr/>
        </p:nvSpPr>
        <p:spPr>
          <a:xfrm>
            <a:off x="3131840" y="332656"/>
            <a:ext cx="2880320" cy="9603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4400" b="1" dirty="0">
                <a:solidFill>
                  <a:schemeClr val="tx1"/>
                </a:solidFill>
              </a:rPr>
              <a:t>عبّر الآن واقرأ</a:t>
            </a:r>
          </a:p>
        </p:txBody>
      </p:sp>
    </p:spTree>
    <p:extLst>
      <p:ext uri="{BB962C8B-B14F-4D97-AF65-F5344CB8AC3E}">
        <p14:creationId xmlns:p14="http://schemas.microsoft.com/office/powerpoint/2010/main" val="13098831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solidFill>
            <a:schemeClr val="accent6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r>
              <a:rPr lang="ar-SA" sz="16600" dirty="0">
                <a:latin typeface="Aldhabi" panose="01000000000000000000" pitchFamily="2" charset="-78"/>
                <a:cs typeface="Aldhabi" panose="01000000000000000000" pitchFamily="2" charset="-78"/>
              </a:rPr>
              <a:t>بسم الله الرحمن الرحيم</a:t>
            </a:r>
            <a:endParaRPr lang="ar-SA" sz="16600" b="1" dirty="0">
              <a:latin typeface="Aldhabi" panose="01000000000000000000" pitchFamily="2" charset="-78"/>
              <a:cs typeface="Aldhabi" panose="010000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4629530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8800" b="1" dirty="0"/>
              <a:t>  </a:t>
            </a:r>
            <a:endParaRPr lang="ar-SA" sz="8800" b="1" dirty="0"/>
          </a:p>
        </p:txBody>
      </p:sp>
      <p:sp>
        <p:nvSpPr>
          <p:cNvPr id="3" name="شكل بيضاوي 2"/>
          <p:cNvSpPr/>
          <p:nvPr/>
        </p:nvSpPr>
        <p:spPr>
          <a:xfrm>
            <a:off x="6093700" y="345891"/>
            <a:ext cx="2478823" cy="1642931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Job</a:t>
            </a:r>
          </a:p>
          <a:p>
            <a:pPr algn="ctr"/>
            <a:r>
              <a:rPr lang="ar-SA" sz="3600" b="1" dirty="0">
                <a:solidFill>
                  <a:schemeClr val="bg1"/>
                </a:solidFill>
              </a:rPr>
              <a:t>العمل</a:t>
            </a:r>
            <a:endParaRPr lang="en-US" sz="3600" b="1" dirty="0">
              <a:solidFill>
                <a:schemeClr val="bg1"/>
              </a:solidFill>
            </a:endParaRPr>
          </a:p>
        </p:txBody>
      </p:sp>
      <p:sp>
        <p:nvSpPr>
          <p:cNvPr id="5" name="سهم إلى اليسار 4"/>
          <p:cNvSpPr/>
          <p:nvPr/>
        </p:nvSpPr>
        <p:spPr>
          <a:xfrm rot="19987199">
            <a:off x="5321886" y="1369006"/>
            <a:ext cx="1057079" cy="690748"/>
          </a:xfrm>
          <a:prstGeom prst="lef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17" name="مستطيل 16"/>
          <p:cNvSpPr/>
          <p:nvPr/>
        </p:nvSpPr>
        <p:spPr>
          <a:xfrm>
            <a:off x="467544" y="2636912"/>
            <a:ext cx="4929431" cy="122413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4800" b="1" dirty="0">
                <a:solidFill>
                  <a:schemeClr val="tx1"/>
                </a:solidFill>
              </a:rPr>
              <a:t>What </a:t>
            </a:r>
            <a:r>
              <a:rPr lang="en-US" sz="4800" b="1" dirty="0">
                <a:solidFill>
                  <a:srgbClr val="00B0F0"/>
                </a:solidFill>
              </a:rPr>
              <a:t>do</a:t>
            </a:r>
            <a:r>
              <a:rPr lang="en-US" sz="4800" b="1" dirty="0">
                <a:solidFill>
                  <a:schemeClr val="tx1"/>
                </a:solidFill>
              </a:rPr>
              <a:t> you </a:t>
            </a:r>
            <a:r>
              <a:rPr lang="en-US" sz="4800" b="1" dirty="0">
                <a:solidFill>
                  <a:srgbClr val="00B0F0"/>
                </a:solidFill>
              </a:rPr>
              <a:t>do </a:t>
            </a:r>
            <a:r>
              <a:rPr lang="en-US" sz="4800" b="1" dirty="0">
                <a:solidFill>
                  <a:schemeClr val="tx1"/>
                </a:solidFill>
              </a:rPr>
              <a:t>?</a:t>
            </a:r>
            <a:endParaRPr lang="ar-SA" sz="4800" b="1" dirty="0">
              <a:solidFill>
                <a:schemeClr val="tx1"/>
              </a:solidFill>
            </a:endParaRPr>
          </a:p>
        </p:txBody>
      </p:sp>
      <p:sp>
        <p:nvSpPr>
          <p:cNvPr id="8" name="مستطيل 7"/>
          <p:cNvSpPr/>
          <p:nvPr/>
        </p:nvSpPr>
        <p:spPr>
          <a:xfrm>
            <a:off x="952039" y="4111590"/>
            <a:ext cx="3960440" cy="122413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4000" b="1" dirty="0">
                <a:solidFill>
                  <a:schemeClr val="tx1"/>
                </a:solidFill>
              </a:rPr>
              <a:t>ماذا تعمل في حياتك ؟</a:t>
            </a:r>
          </a:p>
          <a:p>
            <a:pPr algn="ctr"/>
            <a:r>
              <a:rPr lang="ar-SA" sz="3200" b="1" dirty="0">
                <a:solidFill>
                  <a:schemeClr val="tx1"/>
                </a:solidFill>
              </a:rPr>
              <a:t>(ما وظيفتك) ؟</a:t>
            </a:r>
          </a:p>
        </p:txBody>
      </p:sp>
      <p:pic>
        <p:nvPicPr>
          <p:cNvPr id="4" name="صورة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6170" y="4723658"/>
            <a:ext cx="4017830" cy="210936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874914706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solidFill>
            <a:schemeClr val="accent6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r>
              <a:rPr lang="ar-SA" sz="13800" b="1" dirty="0">
                <a:latin typeface="Aldhabi" panose="01000000000000000000" pitchFamily="2" charset="-78"/>
                <a:cs typeface="Aldhabi" panose="01000000000000000000" pitchFamily="2" charset="-78"/>
              </a:rPr>
              <a:t>الحمد لله</a:t>
            </a:r>
            <a:r>
              <a:rPr lang="en-US" sz="13800" b="1" dirty="0">
                <a:latin typeface="Aldhabi" panose="01000000000000000000" pitchFamily="2" charset="-78"/>
                <a:cs typeface="Aldhabi" panose="01000000000000000000" pitchFamily="2" charset="-78"/>
              </a:rPr>
              <a:t>   </a:t>
            </a:r>
            <a:endParaRPr lang="ar-SA" sz="13800" b="1" dirty="0">
              <a:latin typeface="Aldhabi" panose="01000000000000000000" pitchFamily="2" charset="-78"/>
              <a:cs typeface="Aldhabi" panose="01000000000000000000" pitchFamily="2" charset="-78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7" y="2204864"/>
            <a:ext cx="1997134" cy="208823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29470500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solidFill>
            <a:schemeClr val="accent6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r>
              <a:rPr lang="ar-SA" sz="13800" b="1" dirty="0">
                <a:latin typeface="Aldhabi" panose="01000000000000000000" pitchFamily="2" charset="-78"/>
                <a:cs typeface="Aldhabi" panose="01000000000000000000" pitchFamily="2" charset="-78"/>
              </a:rPr>
              <a:t>            </a:t>
            </a:r>
          </a:p>
        </p:txBody>
      </p:sp>
      <p:sp>
        <p:nvSpPr>
          <p:cNvPr id="3" name="مستطيل 2"/>
          <p:cNvSpPr/>
          <p:nvPr/>
        </p:nvSpPr>
        <p:spPr>
          <a:xfrm>
            <a:off x="2771799" y="188640"/>
            <a:ext cx="3096345" cy="136815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4400" b="1" dirty="0">
                <a:solidFill>
                  <a:schemeClr val="tx1"/>
                </a:solidFill>
              </a:rPr>
              <a:t>تمارين</a:t>
            </a:r>
          </a:p>
          <a:p>
            <a:pPr algn="ctr"/>
            <a:r>
              <a:rPr lang="ar-SA" sz="4400" b="1" dirty="0">
                <a:solidFill>
                  <a:schemeClr val="tx1"/>
                </a:solidFill>
              </a:rPr>
              <a:t>20 سؤال</a:t>
            </a:r>
          </a:p>
        </p:txBody>
      </p:sp>
      <p:sp>
        <p:nvSpPr>
          <p:cNvPr id="4" name="مستطيل 3"/>
          <p:cNvSpPr/>
          <p:nvPr/>
        </p:nvSpPr>
        <p:spPr>
          <a:xfrm>
            <a:off x="4559252" y="2420888"/>
            <a:ext cx="4450983" cy="10801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200" b="1" dirty="0">
                <a:solidFill>
                  <a:schemeClr val="tx1"/>
                </a:solidFill>
              </a:rPr>
              <a:t>1- كيف تقولها بالإنجليزي ؟</a:t>
            </a:r>
          </a:p>
        </p:txBody>
      </p:sp>
      <p:sp>
        <p:nvSpPr>
          <p:cNvPr id="5" name="مستطيل 4"/>
          <p:cNvSpPr/>
          <p:nvPr/>
        </p:nvSpPr>
        <p:spPr>
          <a:xfrm>
            <a:off x="4541317" y="3933056"/>
            <a:ext cx="4468918" cy="10801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200" b="1" dirty="0">
                <a:solidFill>
                  <a:schemeClr val="tx1"/>
                </a:solidFill>
              </a:rPr>
              <a:t>2- كيف ترد أثناء التحادث ؟</a:t>
            </a:r>
          </a:p>
        </p:txBody>
      </p:sp>
      <p:sp>
        <p:nvSpPr>
          <p:cNvPr id="7" name="مستطيل 6"/>
          <p:cNvSpPr/>
          <p:nvPr/>
        </p:nvSpPr>
        <p:spPr>
          <a:xfrm>
            <a:off x="4526096" y="5445224"/>
            <a:ext cx="4468918" cy="10801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200" b="1" dirty="0">
                <a:solidFill>
                  <a:schemeClr val="tx1"/>
                </a:solidFill>
              </a:rPr>
              <a:t>3- اختر المفردة المناسبة ؟</a:t>
            </a:r>
          </a:p>
        </p:txBody>
      </p:sp>
      <p:sp>
        <p:nvSpPr>
          <p:cNvPr id="6" name="سهم إلى اليسار 5"/>
          <p:cNvSpPr/>
          <p:nvPr/>
        </p:nvSpPr>
        <p:spPr>
          <a:xfrm>
            <a:off x="3562909" y="2718632"/>
            <a:ext cx="978408" cy="484632"/>
          </a:xfrm>
          <a:prstGeom prst="leftArrow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8" name="مستطيل 7"/>
          <p:cNvSpPr/>
          <p:nvPr/>
        </p:nvSpPr>
        <p:spPr>
          <a:xfrm>
            <a:off x="1547664" y="2503748"/>
            <a:ext cx="1634480" cy="914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200" b="1" dirty="0">
                <a:solidFill>
                  <a:schemeClr val="tx1"/>
                </a:solidFill>
              </a:rPr>
              <a:t>10</a:t>
            </a:r>
            <a:r>
              <a:rPr lang="ar-SA" sz="3200" dirty="0">
                <a:solidFill>
                  <a:schemeClr val="tx1"/>
                </a:solidFill>
              </a:rPr>
              <a:t> </a:t>
            </a:r>
            <a:r>
              <a:rPr lang="ar-SA" sz="3200" b="1" dirty="0">
                <a:solidFill>
                  <a:schemeClr val="tx1"/>
                </a:solidFill>
              </a:rPr>
              <a:t>فقرات</a:t>
            </a:r>
            <a:endParaRPr lang="ar-SA" b="1" dirty="0">
              <a:solidFill>
                <a:schemeClr val="tx1"/>
              </a:solidFill>
            </a:endParaRPr>
          </a:p>
        </p:txBody>
      </p:sp>
      <p:sp>
        <p:nvSpPr>
          <p:cNvPr id="9" name="سهم إلى اليسار 8"/>
          <p:cNvSpPr/>
          <p:nvPr/>
        </p:nvSpPr>
        <p:spPr>
          <a:xfrm>
            <a:off x="3562909" y="4230800"/>
            <a:ext cx="978408" cy="484632"/>
          </a:xfrm>
          <a:prstGeom prst="leftArrow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10" name="مستطيل 9"/>
          <p:cNvSpPr/>
          <p:nvPr/>
        </p:nvSpPr>
        <p:spPr>
          <a:xfrm>
            <a:off x="1525442" y="4098776"/>
            <a:ext cx="1634480" cy="914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200" b="1" dirty="0">
                <a:solidFill>
                  <a:schemeClr val="tx1"/>
                </a:solidFill>
              </a:rPr>
              <a:t>5 فقرات</a:t>
            </a:r>
            <a:endParaRPr lang="ar-SA" b="1" dirty="0">
              <a:solidFill>
                <a:schemeClr val="tx1"/>
              </a:solidFill>
            </a:endParaRPr>
          </a:p>
        </p:txBody>
      </p:sp>
      <p:sp>
        <p:nvSpPr>
          <p:cNvPr id="11" name="سهم إلى اليسار 10"/>
          <p:cNvSpPr/>
          <p:nvPr/>
        </p:nvSpPr>
        <p:spPr>
          <a:xfrm>
            <a:off x="3547688" y="5742968"/>
            <a:ext cx="978408" cy="484632"/>
          </a:xfrm>
          <a:prstGeom prst="leftArrow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12" name="مستطيل 11"/>
          <p:cNvSpPr/>
          <p:nvPr/>
        </p:nvSpPr>
        <p:spPr>
          <a:xfrm>
            <a:off x="1556507" y="5528084"/>
            <a:ext cx="1634480" cy="914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200" b="1" dirty="0">
                <a:solidFill>
                  <a:schemeClr val="tx1"/>
                </a:solidFill>
              </a:rPr>
              <a:t>5 فقرات</a:t>
            </a:r>
            <a:endParaRPr lang="ar-SA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3271269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solidFill>
            <a:schemeClr val="accent6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r>
              <a:rPr lang="ar-SA" sz="13800" b="1" dirty="0">
                <a:latin typeface="Aldhabi" panose="01000000000000000000" pitchFamily="2" charset="-78"/>
                <a:cs typeface="Aldhabi" panose="01000000000000000000" pitchFamily="2" charset="-78"/>
              </a:rPr>
              <a:t>            </a:t>
            </a:r>
          </a:p>
        </p:txBody>
      </p:sp>
      <p:sp>
        <p:nvSpPr>
          <p:cNvPr id="3" name="مستطيل 2"/>
          <p:cNvSpPr/>
          <p:nvPr/>
        </p:nvSpPr>
        <p:spPr>
          <a:xfrm>
            <a:off x="2102024" y="548680"/>
            <a:ext cx="4680520" cy="115212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600" b="1" dirty="0">
                <a:solidFill>
                  <a:schemeClr val="tx1"/>
                </a:solidFill>
              </a:rPr>
              <a:t>كيف تقول بالإنجليزي :</a:t>
            </a:r>
          </a:p>
        </p:txBody>
      </p:sp>
      <p:sp>
        <p:nvSpPr>
          <p:cNvPr id="4" name="سهم للأسفل 3"/>
          <p:cNvSpPr/>
          <p:nvPr/>
        </p:nvSpPr>
        <p:spPr>
          <a:xfrm>
            <a:off x="2411760" y="1700808"/>
            <a:ext cx="484632" cy="792088"/>
          </a:xfrm>
          <a:prstGeom prst="downArrow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5" name="مستطيل 4"/>
          <p:cNvSpPr/>
          <p:nvPr/>
        </p:nvSpPr>
        <p:spPr>
          <a:xfrm>
            <a:off x="1825818" y="2924944"/>
            <a:ext cx="3024336" cy="115212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600" b="1" dirty="0">
                <a:solidFill>
                  <a:schemeClr val="tx1"/>
                </a:solidFill>
              </a:rPr>
              <a:t>أنا خاطب </a:t>
            </a:r>
          </a:p>
          <a:p>
            <a:pPr algn="ctr"/>
            <a:r>
              <a:rPr lang="ar-SA" sz="3600" b="1" dirty="0">
                <a:solidFill>
                  <a:schemeClr val="tx1"/>
                </a:solidFill>
              </a:rPr>
              <a:t>أنا مخطوبة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6" b="8812"/>
          <a:stretch/>
        </p:blipFill>
        <p:spPr bwMode="auto">
          <a:xfrm>
            <a:off x="5796136" y="3140968"/>
            <a:ext cx="2782021" cy="289180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29798271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solidFill>
            <a:schemeClr val="accent6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r>
              <a:rPr lang="ar-SA" sz="13800" b="1" dirty="0">
                <a:latin typeface="Aldhabi" panose="01000000000000000000" pitchFamily="2" charset="-78"/>
                <a:cs typeface="Aldhabi" panose="01000000000000000000" pitchFamily="2" charset="-78"/>
              </a:rPr>
              <a:t>            </a:t>
            </a:r>
          </a:p>
        </p:txBody>
      </p:sp>
      <p:sp>
        <p:nvSpPr>
          <p:cNvPr id="3" name="مستطيل 2"/>
          <p:cNvSpPr/>
          <p:nvPr/>
        </p:nvSpPr>
        <p:spPr>
          <a:xfrm>
            <a:off x="2102024" y="548680"/>
            <a:ext cx="4680520" cy="115212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600" b="1" dirty="0">
                <a:solidFill>
                  <a:schemeClr val="tx1"/>
                </a:solidFill>
              </a:rPr>
              <a:t>كيف تقول بالإنجليزي :</a:t>
            </a:r>
          </a:p>
        </p:txBody>
      </p:sp>
      <p:sp>
        <p:nvSpPr>
          <p:cNvPr id="4" name="سهم للأسفل 3"/>
          <p:cNvSpPr/>
          <p:nvPr/>
        </p:nvSpPr>
        <p:spPr>
          <a:xfrm>
            <a:off x="2411760" y="1700808"/>
            <a:ext cx="484632" cy="792088"/>
          </a:xfrm>
          <a:prstGeom prst="downArrow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5" name="مستطيل 4"/>
          <p:cNvSpPr/>
          <p:nvPr/>
        </p:nvSpPr>
        <p:spPr>
          <a:xfrm>
            <a:off x="1825818" y="2924944"/>
            <a:ext cx="3178230" cy="115212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600" b="1" dirty="0">
                <a:solidFill>
                  <a:schemeClr val="tx1"/>
                </a:solidFill>
              </a:rPr>
              <a:t>أنا الأكبر في عائلتي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15" b="4170"/>
          <a:stretch/>
        </p:blipFill>
        <p:spPr bwMode="auto">
          <a:xfrm>
            <a:off x="5364088" y="3356992"/>
            <a:ext cx="3529179" cy="259858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08195215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solidFill>
            <a:schemeClr val="accent6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r>
              <a:rPr lang="ar-SA" sz="13800" b="1" dirty="0">
                <a:latin typeface="Aldhabi" panose="01000000000000000000" pitchFamily="2" charset="-78"/>
                <a:cs typeface="Aldhabi" panose="01000000000000000000" pitchFamily="2" charset="-78"/>
              </a:rPr>
              <a:t>            </a:t>
            </a:r>
          </a:p>
        </p:txBody>
      </p:sp>
      <p:sp>
        <p:nvSpPr>
          <p:cNvPr id="3" name="مستطيل 2"/>
          <p:cNvSpPr/>
          <p:nvPr/>
        </p:nvSpPr>
        <p:spPr>
          <a:xfrm>
            <a:off x="2102024" y="548680"/>
            <a:ext cx="4680520" cy="115212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600" b="1" dirty="0">
                <a:solidFill>
                  <a:schemeClr val="tx1"/>
                </a:solidFill>
              </a:rPr>
              <a:t>كيف تقول بالإنجليزي :</a:t>
            </a:r>
          </a:p>
        </p:txBody>
      </p:sp>
      <p:sp>
        <p:nvSpPr>
          <p:cNvPr id="4" name="سهم للأسفل 3"/>
          <p:cNvSpPr/>
          <p:nvPr/>
        </p:nvSpPr>
        <p:spPr>
          <a:xfrm>
            <a:off x="2411760" y="1700808"/>
            <a:ext cx="484632" cy="792088"/>
          </a:xfrm>
          <a:prstGeom prst="downArrow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5" name="مستطيل 4"/>
          <p:cNvSpPr/>
          <p:nvPr/>
        </p:nvSpPr>
        <p:spPr>
          <a:xfrm>
            <a:off x="2102024" y="2924944"/>
            <a:ext cx="2340260" cy="115212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600" b="1" dirty="0">
                <a:solidFill>
                  <a:schemeClr val="tx1"/>
                </a:solidFill>
              </a:rPr>
              <a:t>أعدّل المنبه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89"/>
          <a:stretch/>
        </p:blipFill>
        <p:spPr bwMode="auto">
          <a:xfrm>
            <a:off x="5285184" y="3284984"/>
            <a:ext cx="3467100" cy="236344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46097952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solidFill>
            <a:schemeClr val="accent6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r>
              <a:rPr lang="ar-SA" sz="13800" b="1" dirty="0">
                <a:latin typeface="Aldhabi" panose="01000000000000000000" pitchFamily="2" charset="-78"/>
                <a:cs typeface="Aldhabi" panose="01000000000000000000" pitchFamily="2" charset="-78"/>
              </a:rPr>
              <a:t>            </a:t>
            </a:r>
          </a:p>
        </p:txBody>
      </p:sp>
      <p:sp>
        <p:nvSpPr>
          <p:cNvPr id="3" name="مستطيل 2"/>
          <p:cNvSpPr/>
          <p:nvPr/>
        </p:nvSpPr>
        <p:spPr>
          <a:xfrm>
            <a:off x="2102024" y="548680"/>
            <a:ext cx="4680520" cy="115212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600" b="1" dirty="0">
                <a:solidFill>
                  <a:schemeClr val="tx1"/>
                </a:solidFill>
              </a:rPr>
              <a:t>كيف تقول بالإنجليزي :</a:t>
            </a:r>
          </a:p>
        </p:txBody>
      </p:sp>
      <p:sp>
        <p:nvSpPr>
          <p:cNvPr id="4" name="سهم للأسفل 3"/>
          <p:cNvSpPr/>
          <p:nvPr/>
        </p:nvSpPr>
        <p:spPr>
          <a:xfrm>
            <a:off x="2411760" y="1700808"/>
            <a:ext cx="484632" cy="792088"/>
          </a:xfrm>
          <a:prstGeom prst="downArrow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5" name="مستطيل 4"/>
          <p:cNvSpPr/>
          <p:nvPr/>
        </p:nvSpPr>
        <p:spPr>
          <a:xfrm>
            <a:off x="2102024" y="2924944"/>
            <a:ext cx="2340260" cy="115212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600" b="1" dirty="0">
                <a:solidFill>
                  <a:schemeClr val="tx1"/>
                </a:solidFill>
              </a:rPr>
              <a:t>آخذ قيلولة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086"/>
          <a:stretch/>
        </p:blipFill>
        <p:spPr bwMode="auto">
          <a:xfrm>
            <a:off x="5580112" y="3284984"/>
            <a:ext cx="3094524" cy="213048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57817801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solidFill>
            <a:schemeClr val="accent6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r>
              <a:rPr lang="ar-SA" sz="13800" b="1" dirty="0">
                <a:latin typeface="Aldhabi" panose="01000000000000000000" pitchFamily="2" charset="-78"/>
                <a:cs typeface="Aldhabi" panose="01000000000000000000" pitchFamily="2" charset="-78"/>
              </a:rPr>
              <a:t>            </a:t>
            </a:r>
          </a:p>
        </p:txBody>
      </p:sp>
      <p:sp>
        <p:nvSpPr>
          <p:cNvPr id="3" name="مستطيل 2"/>
          <p:cNvSpPr/>
          <p:nvPr/>
        </p:nvSpPr>
        <p:spPr>
          <a:xfrm>
            <a:off x="2102024" y="548680"/>
            <a:ext cx="4680520" cy="115212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600" b="1" dirty="0">
                <a:solidFill>
                  <a:schemeClr val="tx1"/>
                </a:solidFill>
              </a:rPr>
              <a:t>كيف تقول بالإنجليزي :</a:t>
            </a:r>
          </a:p>
        </p:txBody>
      </p:sp>
      <p:sp>
        <p:nvSpPr>
          <p:cNvPr id="4" name="سهم للأسفل 3"/>
          <p:cNvSpPr/>
          <p:nvPr/>
        </p:nvSpPr>
        <p:spPr>
          <a:xfrm>
            <a:off x="2411760" y="1700808"/>
            <a:ext cx="484632" cy="792088"/>
          </a:xfrm>
          <a:prstGeom prst="downArrow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5" name="مستطيل 4"/>
          <p:cNvSpPr/>
          <p:nvPr/>
        </p:nvSpPr>
        <p:spPr>
          <a:xfrm>
            <a:off x="2102024" y="2924944"/>
            <a:ext cx="2340260" cy="115212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600" b="1" dirty="0">
                <a:solidFill>
                  <a:schemeClr val="tx1"/>
                </a:solidFill>
              </a:rPr>
              <a:t>عملي ضغط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2956687"/>
            <a:ext cx="2808312" cy="280831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02815690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solidFill>
            <a:schemeClr val="accent6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r>
              <a:rPr lang="ar-SA" sz="13800" b="1" dirty="0">
                <a:latin typeface="Aldhabi" panose="01000000000000000000" pitchFamily="2" charset="-78"/>
                <a:cs typeface="Aldhabi" panose="01000000000000000000" pitchFamily="2" charset="-78"/>
              </a:rPr>
              <a:t>            </a:t>
            </a:r>
          </a:p>
        </p:txBody>
      </p:sp>
      <p:sp>
        <p:nvSpPr>
          <p:cNvPr id="3" name="مستطيل 2"/>
          <p:cNvSpPr/>
          <p:nvPr/>
        </p:nvSpPr>
        <p:spPr>
          <a:xfrm>
            <a:off x="2102024" y="548680"/>
            <a:ext cx="4680520" cy="115212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600" b="1" dirty="0">
                <a:solidFill>
                  <a:schemeClr val="tx1"/>
                </a:solidFill>
              </a:rPr>
              <a:t>كيف تقول بالإنجليزي :</a:t>
            </a:r>
          </a:p>
        </p:txBody>
      </p:sp>
      <p:sp>
        <p:nvSpPr>
          <p:cNvPr id="4" name="سهم للأسفل 3"/>
          <p:cNvSpPr/>
          <p:nvPr/>
        </p:nvSpPr>
        <p:spPr>
          <a:xfrm>
            <a:off x="2411760" y="1700808"/>
            <a:ext cx="484632" cy="792088"/>
          </a:xfrm>
          <a:prstGeom prst="downArrow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5" name="مستطيل 4"/>
          <p:cNvSpPr/>
          <p:nvPr/>
        </p:nvSpPr>
        <p:spPr>
          <a:xfrm>
            <a:off x="2102024" y="2924944"/>
            <a:ext cx="2340260" cy="115212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600" b="1" dirty="0">
                <a:solidFill>
                  <a:schemeClr val="tx1"/>
                </a:solidFill>
              </a:rPr>
              <a:t>كم طولك ؟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2524121"/>
            <a:ext cx="3103494" cy="361572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99445597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solidFill>
            <a:schemeClr val="accent6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r>
              <a:rPr lang="ar-SA" sz="13800" b="1" dirty="0">
                <a:latin typeface="Aldhabi" panose="01000000000000000000" pitchFamily="2" charset="-78"/>
                <a:cs typeface="Aldhabi" panose="01000000000000000000" pitchFamily="2" charset="-78"/>
              </a:rPr>
              <a:t>            </a:t>
            </a:r>
          </a:p>
        </p:txBody>
      </p:sp>
      <p:sp>
        <p:nvSpPr>
          <p:cNvPr id="3" name="مستطيل 2"/>
          <p:cNvSpPr/>
          <p:nvPr/>
        </p:nvSpPr>
        <p:spPr>
          <a:xfrm>
            <a:off x="2102024" y="548680"/>
            <a:ext cx="4680520" cy="115212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600" b="1" dirty="0">
                <a:solidFill>
                  <a:schemeClr val="tx1"/>
                </a:solidFill>
              </a:rPr>
              <a:t>كيف تقول بالإنجليزي :</a:t>
            </a:r>
          </a:p>
        </p:txBody>
      </p:sp>
      <p:sp>
        <p:nvSpPr>
          <p:cNvPr id="4" name="سهم للأسفل 3"/>
          <p:cNvSpPr/>
          <p:nvPr/>
        </p:nvSpPr>
        <p:spPr>
          <a:xfrm>
            <a:off x="2411760" y="1700808"/>
            <a:ext cx="484632" cy="792088"/>
          </a:xfrm>
          <a:prstGeom prst="downArrow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5" name="مستطيل 4"/>
          <p:cNvSpPr/>
          <p:nvPr/>
        </p:nvSpPr>
        <p:spPr>
          <a:xfrm>
            <a:off x="2102024" y="2924944"/>
            <a:ext cx="2340260" cy="115212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600" b="1" dirty="0">
                <a:solidFill>
                  <a:schemeClr val="tx1"/>
                </a:solidFill>
              </a:rPr>
              <a:t>النبي محمد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2924944"/>
            <a:ext cx="2554672" cy="232638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96821211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solidFill>
            <a:schemeClr val="accent6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r>
              <a:rPr lang="ar-SA" sz="13800" b="1" dirty="0">
                <a:latin typeface="Aldhabi" panose="01000000000000000000" pitchFamily="2" charset="-78"/>
                <a:cs typeface="Aldhabi" panose="01000000000000000000" pitchFamily="2" charset="-78"/>
              </a:rPr>
              <a:t>            </a:t>
            </a:r>
          </a:p>
        </p:txBody>
      </p:sp>
      <p:sp>
        <p:nvSpPr>
          <p:cNvPr id="3" name="مستطيل 2"/>
          <p:cNvSpPr/>
          <p:nvPr/>
        </p:nvSpPr>
        <p:spPr>
          <a:xfrm>
            <a:off x="2102024" y="548680"/>
            <a:ext cx="4680520" cy="115212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600" b="1" dirty="0">
                <a:solidFill>
                  <a:schemeClr val="tx1"/>
                </a:solidFill>
              </a:rPr>
              <a:t>كيف تقول بالإنجليزي :</a:t>
            </a:r>
          </a:p>
        </p:txBody>
      </p:sp>
      <p:sp>
        <p:nvSpPr>
          <p:cNvPr id="4" name="سهم للأسفل 3"/>
          <p:cNvSpPr/>
          <p:nvPr/>
        </p:nvSpPr>
        <p:spPr>
          <a:xfrm>
            <a:off x="2411760" y="1700808"/>
            <a:ext cx="484632" cy="792088"/>
          </a:xfrm>
          <a:prstGeom prst="downArrow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5" name="مستطيل 4"/>
          <p:cNvSpPr/>
          <p:nvPr/>
        </p:nvSpPr>
        <p:spPr>
          <a:xfrm>
            <a:off x="2102024" y="2924944"/>
            <a:ext cx="2340260" cy="115212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600" b="1" dirty="0">
                <a:solidFill>
                  <a:schemeClr val="tx1"/>
                </a:solidFill>
              </a:rPr>
              <a:t>اعبر الشارع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8" b="4929"/>
          <a:stretch/>
        </p:blipFill>
        <p:spPr bwMode="auto">
          <a:xfrm>
            <a:off x="5626896" y="3212976"/>
            <a:ext cx="3207707" cy="237626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995325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8800" b="1" dirty="0"/>
              <a:t>  </a:t>
            </a:r>
            <a:endParaRPr lang="ar-SA" sz="8800" b="1" dirty="0"/>
          </a:p>
        </p:txBody>
      </p:sp>
      <p:sp>
        <p:nvSpPr>
          <p:cNvPr id="17" name="مستطيل 16"/>
          <p:cNvSpPr/>
          <p:nvPr/>
        </p:nvSpPr>
        <p:spPr>
          <a:xfrm>
            <a:off x="1984917" y="260648"/>
            <a:ext cx="5017099" cy="79208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4800" b="1" dirty="0">
                <a:solidFill>
                  <a:schemeClr val="tx1"/>
                </a:solidFill>
              </a:rPr>
              <a:t>مهم تعرف الفرق بين :</a:t>
            </a:r>
          </a:p>
        </p:txBody>
      </p:sp>
      <p:sp>
        <p:nvSpPr>
          <p:cNvPr id="7" name="مستطيل 6"/>
          <p:cNvSpPr/>
          <p:nvPr/>
        </p:nvSpPr>
        <p:spPr>
          <a:xfrm>
            <a:off x="0" y="2564904"/>
            <a:ext cx="4139953" cy="122413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</a:rPr>
              <a:t>What </a:t>
            </a:r>
            <a:r>
              <a:rPr lang="en-US" sz="4000" b="1" dirty="0">
                <a:solidFill>
                  <a:srgbClr val="FF0000"/>
                </a:solidFill>
              </a:rPr>
              <a:t>do</a:t>
            </a:r>
            <a:r>
              <a:rPr lang="en-US" sz="4000" b="1" dirty="0">
                <a:solidFill>
                  <a:schemeClr val="tx1"/>
                </a:solidFill>
              </a:rPr>
              <a:t> you </a:t>
            </a:r>
            <a:r>
              <a:rPr lang="en-US" sz="4000" b="1" dirty="0">
                <a:solidFill>
                  <a:srgbClr val="FF0000"/>
                </a:solidFill>
              </a:rPr>
              <a:t>do</a:t>
            </a:r>
            <a:r>
              <a:rPr lang="en-US" sz="4000" b="1" dirty="0">
                <a:solidFill>
                  <a:schemeClr val="tx1"/>
                </a:solidFill>
              </a:rPr>
              <a:t> ?</a:t>
            </a:r>
            <a:endParaRPr lang="ar-SA" sz="4000" b="1" dirty="0">
              <a:solidFill>
                <a:schemeClr val="tx1"/>
              </a:solidFill>
            </a:endParaRPr>
          </a:p>
        </p:txBody>
      </p:sp>
      <p:sp>
        <p:nvSpPr>
          <p:cNvPr id="9" name="مستطيل 8"/>
          <p:cNvSpPr/>
          <p:nvPr/>
        </p:nvSpPr>
        <p:spPr>
          <a:xfrm>
            <a:off x="4860032" y="2564904"/>
            <a:ext cx="4283968" cy="122413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</a:rPr>
              <a:t>What </a:t>
            </a:r>
            <a:r>
              <a:rPr lang="en-US" sz="3600" b="1" dirty="0">
                <a:solidFill>
                  <a:srgbClr val="FF0000"/>
                </a:solidFill>
              </a:rPr>
              <a:t>are</a:t>
            </a:r>
            <a:r>
              <a:rPr lang="en-US" sz="3600" b="1" dirty="0">
                <a:solidFill>
                  <a:schemeClr val="tx1"/>
                </a:solidFill>
              </a:rPr>
              <a:t> you do</a:t>
            </a:r>
            <a:r>
              <a:rPr lang="en-US" sz="3600" b="1" dirty="0">
                <a:solidFill>
                  <a:srgbClr val="FF0000"/>
                </a:solidFill>
              </a:rPr>
              <a:t>ing</a:t>
            </a:r>
            <a:r>
              <a:rPr lang="en-US" sz="3600" b="1" dirty="0">
                <a:solidFill>
                  <a:schemeClr val="tx1"/>
                </a:solidFill>
              </a:rPr>
              <a:t> ?</a:t>
            </a:r>
            <a:endParaRPr lang="ar-SA" sz="3600" b="1" dirty="0">
              <a:solidFill>
                <a:schemeClr val="tx1"/>
              </a:solidFill>
            </a:endParaRPr>
          </a:p>
        </p:txBody>
      </p:sp>
      <p:sp>
        <p:nvSpPr>
          <p:cNvPr id="4" name="سهم للأسفل 3"/>
          <p:cNvSpPr/>
          <p:nvPr/>
        </p:nvSpPr>
        <p:spPr>
          <a:xfrm>
            <a:off x="1374526" y="3789040"/>
            <a:ext cx="484632" cy="978408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10" name="سهم للأسفل 9"/>
          <p:cNvSpPr/>
          <p:nvPr/>
        </p:nvSpPr>
        <p:spPr>
          <a:xfrm>
            <a:off x="7236296" y="3789040"/>
            <a:ext cx="484632" cy="978408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11" name="مستطيل 10"/>
          <p:cNvSpPr/>
          <p:nvPr/>
        </p:nvSpPr>
        <p:spPr>
          <a:xfrm>
            <a:off x="251521" y="5013176"/>
            <a:ext cx="3456383" cy="10801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600" b="1" dirty="0">
                <a:solidFill>
                  <a:schemeClr val="tx1"/>
                </a:solidFill>
              </a:rPr>
              <a:t>ماذا تعمل في حياتك ؟</a:t>
            </a:r>
          </a:p>
        </p:txBody>
      </p:sp>
      <p:sp>
        <p:nvSpPr>
          <p:cNvPr id="12" name="مستطيل 11"/>
          <p:cNvSpPr/>
          <p:nvPr/>
        </p:nvSpPr>
        <p:spPr>
          <a:xfrm>
            <a:off x="5580111" y="5040627"/>
            <a:ext cx="2880321" cy="105266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600" b="1" dirty="0">
                <a:solidFill>
                  <a:schemeClr val="tx1"/>
                </a:solidFill>
              </a:rPr>
              <a:t>ماذا تفعل الآن ؟</a:t>
            </a:r>
          </a:p>
        </p:txBody>
      </p:sp>
    </p:spTree>
    <p:extLst>
      <p:ext uri="{BB962C8B-B14F-4D97-AF65-F5344CB8AC3E}">
        <p14:creationId xmlns:p14="http://schemas.microsoft.com/office/powerpoint/2010/main" val="3724392290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solidFill>
            <a:schemeClr val="accent6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r>
              <a:rPr lang="ar-SA" sz="13800" b="1" dirty="0">
                <a:latin typeface="Aldhabi" panose="01000000000000000000" pitchFamily="2" charset="-78"/>
                <a:cs typeface="Aldhabi" panose="01000000000000000000" pitchFamily="2" charset="-78"/>
              </a:rPr>
              <a:t>            </a:t>
            </a:r>
          </a:p>
        </p:txBody>
      </p:sp>
      <p:sp>
        <p:nvSpPr>
          <p:cNvPr id="3" name="مستطيل 2"/>
          <p:cNvSpPr/>
          <p:nvPr/>
        </p:nvSpPr>
        <p:spPr>
          <a:xfrm>
            <a:off x="2102024" y="548680"/>
            <a:ext cx="4680520" cy="115212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600" b="1" dirty="0">
                <a:solidFill>
                  <a:schemeClr val="tx1"/>
                </a:solidFill>
              </a:rPr>
              <a:t>كيف تقول بالإنجليزي :</a:t>
            </a:r>
          </a:p>
        </p:txBody>
      </p:sp>
      <p:sp>
        <p:nvSpPr>
          <p:cNvPr id="4" name="سهم للأسفل 3"/>
          <p:cNvSpPr/>
          <p:nvPr/>
        </p:nvSpPr>
        <p:spPr>
          <a:xfrm>
            <a:off x="2411760" y="1700808"/>
            <a:ext cx="484632" cy="792088"/>
          </a:xfrm>
          <a:prstGeom prst="downArrow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5" name="مستطيل 4"/>
          <p:cNvSpPr/>
          <p:nvPr/>
        </p:nvSpPr>
        <p:spPr>
          <a:xfrm>
            <a:off x="2102024" y="2924944"/>
            <a:ext cx="2109936" cy="115212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600" b="1" dirty="0">
                <a:solidFill>
                  <a:schemeClr val="tx1"/>
                </a:solidFill>
              </a:rPr>
              <a:t>سامحني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1" b="4666"/>
          <a:stretch/>
        </p:blipFill>
        <p:spPr bwMode="auto">
          <a:xfrm>
            <a:off x="5508104" y="2708920"/>
            <a:ext cx="3255058" cy="241306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7705818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solidFill>
            <a:schemeClr val="accent6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r>
              <a:rPr lang="ar-SA" sz="13800" b="1" dirty="0">
                <a:latin typeface="Aldhabi" panose="01000000000000000000" pitchFamily="2" charset="-78"/>
                <a:cs typeface="Aldhabi" panose="01000000000000000000" pitchFamily="2" charset="-78"/>
              </a:rPr>
              <a:t>            </a:t>
            </a:r>
          </a:p>
        </p:txBody>
      </p:sp>
      <p:sp>
        <p:nvSpPr>
          <p:cNvPr id="3" name="مستطيل 2"/>
          <p:cNvSpPr/>
          <p:nvPr/>
        </p:nvSpPr>
        <p:spPr>
          <a:xfrm>
            <a:off x="2102024" y="548680"/>
            <a:ext cx="4680520" cy="115212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600" b="1" dirty="0">
                <a:solidFill>
                  <a:schemeClr val="tx1"/>
                </a:solidFill>
              </a:rPr>
              <a:t>كيف تقول بالإنجليزي :</a:t>
            </a:r>
          </a:p>
        </p:txBody>
      </p:sp>
      <p:sp>
        <p:nvSpPr>
          <p:cNvPr id="4" name="سهم للأسفل 3"/>
          <p:cNvSpPr/>
          <p:nvPr/>
        </p:nvSpPr>
        <p:spPr>
          <a:xfrm>
            <a:off x="2411760" y="1700808"/>
            <a:ext cx="484632" cy="792088"/>
          </a:xfrm>
          <a:prstGeom prst="downArrow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5" name="مستطيل 4"/>
          <p:cNvSpPr/>
          <p:nvPr/>
        </p:nvSpPr>
        <p:spPr>
          <a:xfrm>
            <a:off x="2102024" y="2924944"/>
            <a:ext cx="2109936" cy="165618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600" b="1" dirty="0">
                <a:solidFill>
                  <a:schemeClr val="tx1"/>
                </a:solidFill>
              </a:rPr>
              <a:t>توصلوا بالسلامة</a:t>
            </a:r>
          </a:p>
          <a:p>
            <a:pPr algn="ctr"/>
            <a:r>
              <a:rPr lang="ar-SA" sz="3600" b="1" dirty="0">
                <a:solidFill>
                  <a:schemeClr val="tx1"/>
                </a:solidFill>
              </a:rPr>
              <a:t>( </a:t>
            </a:r>
            <a:r>
              <a:rPr lang="ar-SA" sz="2800" b="1" dirty="0">
                <a:solidFill>
                  <a:schemeClr val="tx1"/>
                </a:solidFill>
              </a:rPr>
              <a:t>رحلة آمنة </a:t>
            </a:r>
            <a:r>
              <a:rPr lang="ar-SA" sz="3600" b="1" dirty="0">
                <a:solidFill>
                  <a:schemeClr val="tx1"/>
                </a:solidFill>
              </a:rPr>
              <a:t>)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4" b="18572"/>
          <a:stretch/>
        </p:blipFill>
        <p:spPr bwMode="auto">
          <a:xfrm>
            <a:off x="4860031" y="2924944"/>
            <a:ext cx="4061049" cy="246640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51848077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solidFill>
            <a:schemeClr val="accent6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r>
              <a:rPr lang="ar-SA" sz="13800" b="1" dirty="0">
                <a:latin typeface="Aldhabi" panose="01000000000000000000" pitchFamily="2" charset="-78"/>
                <a:cs typeface="Aldhabi" panose="01000000000000000000" pitchFamily="2" charset="-78"/>
              </a:rPr>
              <a:t>            </a:t>
            </a:r>
          </a:p>
        </p:txBody>
      </p:sp>
      <p:sp>
        <p:nvSpPr>
          <p:cNvPr id="3" name="مستطيل 2"/>
          <p:cNvSpPr/>
          <p:nvPr/>
        </p:nvSpPr>
        <p:spPr>
          <a:xfrm>
            <a:off x="1115616" y="260648"/>
            <a:ext cx="6192688" cy="100811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</a:rPr>
              <a:t>Hi, what is your </a:t>
            </a:r>
            <a:r>
              <a:rPr lang="en-US" sz="3600" b="1" dirty="0">
                <a:solidFill>
                  <a:srgbClr val="00B0F0"/>
                </a:solidFill>
              </a:rPr>
              <a:t>nationality</a:t>
            </a:r>
            <a:r>
              <a:rPr lang="en-US" sz="3600" b="1" dirty="0">
                <a:solidFill>
                  <a:schemeClr val="tx1"/>
                </a:solidFill>
              </a:rPr>
              <a:t> ??</a:t>
            </a:r>
            <a:endParaRPr lang="ar-SA" sz="3600" b="1" dirty="0">
              <a:solidFill>
                <a:schemeClr val="tx1"/>
              </a:solidFill>
            </a:endParaRPr>
          </a:p>
        </p:txBody>
      </p:sp>
      <p:sp>
        <p:nvSpPr>
          <p:cNvPr id="5" name="مستطيل 4"/>
          <p:cNvSpPr/>
          <p:nvPr/>
        </p:nvSpPr>
        <p:spPr>
          <a:xfrm>
            <a:off x="2568120" y="1568758"/>
            <a:ext cx="3982144" cy="100811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 sz="3600" b="1" dirty="0">
              <a:solidFill>
                <a:schemeClr val="tx1"/>
              </a:solidFill>
            </a:endParaRPr>
          </a:p>
        </p:txBody>
      </p:sp>
      <p:sp>
        <p:nvSpPr>
          <p:cNvPr id="6" name="سهم إلى اليمين 5"/>
          <p:cNvSpPr/>
          <p:nvPr/>
        </p:nvSpPr>
        <p:spPr>
          <a:xfrm>
            <a:off x="1174244" y="1830498"/>
            <a:ext cx="978408" cy="484632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8" name="مستطيل 7"/>
          <p:cNvSpPr/>
          <p:nvPr/>
        </p:nvSpPr>
        <p:spPr>
          <a:xfrm>
            <a:off x="1142125" y="4369552"/>
            <a:ext cx="6192688" cy="100811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</a:rPr>
              <a:t>Great, what </a:t>
            </a:r>
            <a:r>
              <a:rPr lang="en-US" sz="3600" b="1" dirty="0">
                <a:solidFill>
                  <a:srgbClr val="00B0F0"/>
                </a:solidFill>
              </a:rPr>
              <a:t>do</a:t>
            </a:r>
            <a:r>
              <a:rPr lang="en-US" sz="3600" b="1" dirty="0">
                <a:solidFill>
                  <a:schemeClr val="tx1"/>
                </a:solidFill>
              </a:rPr>
              <a:t> you </a:t>
            </a:r>
            <a:r>
              <a:rPr lang="en-US" sz="3600" b="1" dirty="0">
                <a:solidFill>
                  <a:srgbClr val="00B0F0"/>
                </a:solidFill>
              </a:rPr>
              <a:t>do</a:t>
            </a:r>
            <a:r>
              <a:rPr lang="en-US" sz="3600" b="1" dirty="0">
                <a:solidFill>
                  <a:schemeClr val="tx1"/>
                </a:solidFill>
              </a:rPr>
              <a:t> ??</a:t>
            </a:r>
            <a:endParaRPr lang="ar-SA" sz="3600" b="1" dirty="0">
              <a:solidFill>
                <a:schemeClr val="tx1"/>
              </a:solidFill>
            </a:endParaRPr>
          </a:p>
        </p:txBody>
      </p:sp>
      <p:sp>
        <p:nvSpPr>
          <p:cNvPr id="9" name="سهم إلى اليمين 8"/>
          <p:cNvSpPr/>
          <p:nvPr/>
        </p:nvSpPr>
        <p:spPr>
          <a:xfrm>
            <a:off x="1174244" y="6093296"/>
            <a:ext cx="978408" cy="484632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10" name="مستطيل 9"/>
          <p:cNvSpPr/>
          <p:nvPr/>
        </p:nvSpPr>
        <p:spPr>
          <a:xfrm>
            <a:off x="2568513" y="5733256"/>
            <a:ext cx="3982144" cy="100811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 sz="36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8587223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solidFill>
            <a:schemeClr val="accent6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r>
              <a:rPr lang="ar-SA" sz="13800" b="1" dirty="0">
                <a:latin typeface="Aldhabi" panose="01000000000000000000" pitchFamily="2" charset="-78"/>
                <a:cs typeface="Aldhabi" panose="01000000000000000000" pitchFamily="2" charset="-78"/>
              </a:rPr>
              <a:t>            </a:t>
            </a:r>
          </a:p>
        </p:txBody>
      </p:sp>
      <p:sp>
        <p:nvSpPr>
          <p:cNvPr id="3" name="مستطيل 2"/>
          <p:cNvSpPr/>
          <p:nvPr/>
        </p:nvSpPr>
        <p:spPr>
          <a:xfrm>
            <a:off x="1115615" y="260648"/>
            <a:ext cx="6219197" cy="115212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3600" b="1" dirty="0">
                <a:solidFill>
                  <a:srgbClr val="00B0F0"/>
                </a:solidFill>
              </a:rPr>
              <a:t>How many </a:t>
            </a:r>
            <a:r>
              <a:rPr lang="en-US" sz="3600" b="1" dirty="0">
                <a:solidFill>
                  <a:schemeClr val="tx1"/>
                </a:solidFill>
              </a:rPr>
              <a:t>brothers and sisters do you have ??</a:t>
            </a:r>
            <a:endParaRPr lang="ar-SA" sz="3600" b="1" dirty="0">
              <a:solidFill>
                <a:schemeClr val="tx1"/>
              </a:solidFill>
            </a:endParaRPr>
          </a:p>
        </p:txBody>
      </p:sp>
      <p:sp>
        <p:nvSpPr>
          <p:cNvPr id="5" name="مستطيل 4"/>
          <p:cNvSpPr/>
          <p:nvPr/>
        </p:nvSpPr>
        <p:spPr>
          <a:xfrm>
            <a:off x="2602954" y="1811074"/>
            <a:ext cx="3982144" cy="100811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 sz="3600" b="1" dirty="0">
              <a:solidFill>
                <a:schemeClr val="tx1"/>
              </a:solidFill>
            </a:endParaRPr>
          </a:p>
        </p:txBody>
      </p:sp>
      <p:sp>
        <p:nvSpPr>
          <p:cNvPr id="6" name="سهم إلى اليمين 5"/>
          <p:cNvSpPr/>
          <p:nvPr/>
        </p:nvSpPr>
        <p:spPr>
          <a:xfrm>
            <a:off x="1174244" y="2043873"/>
            <a:ext cx="978408" cy="484632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8" name="مستطيل 7"/>
          <p:cNvSpPr/>
          <p:nvPr/>
        </p:nvSpPr>
        <p:spPr>
          <a:xfrm>
            <a:off x="1142125" y="4369552"/>
            <a:ext cx="6192688" cy="100811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</a:rPr>
              <a:t>Well, what are your </a:t>
            </a:r>
            <a:r>
              <a:rPr lang="en-US" sz="3600" b="1" dirty="0">
                <a:solidFill>
                  <a:srgbClr val="00B0F0"/>
                </a:solidFill>
              </a:rPr>
              <a:t>hobbies</a:t>
            </a:r>
            <a:r>
              <a:rPr lang="en-US" sz="3600" b="1" dirty="0">
                <a:solidFill>
                  <a:schemeClr val="tx1"/>
                </a:solidFill>
              </a:rPr>
              <a:t> ??</a:t>
            </a:r>
            <a:endParaRPr lang="ar-SA" sz="3600" b="1" dirty="0">
              <a:solidFill>
                <a:schemeClr val="tx1"/>
              </a:solidFill>
            </a:endParaRPr>
          </a:p>
        </p:txBody>
      </p:sp>
      <p:sp>
        <p:nvSpPr>
          <p:cNvPr id="9" name="سهم إلى اليمين 8"/>
          <p:cNvSpPr/>
          <p:nvPr/>
        </p:nvSpPr>
        <p:spPr>
          <a:xfrm>
            <a:off x="1174244" y="6093296"/>
            <a:ext cx="978408" cy="484632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10" name="مستطيل 9"/>
          <p:cNvSpPr/>
          <p:nvPr/>
        </p:nvSpPr>
        <p:spPr>
          <a:xfrm>
            <a:off x="2568513" y="5733256"/>
            <a:ext cx="3982144" cy="100811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 sz="36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6250639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solidFill>
            <a:schemeClr val="accent6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r>
              <a:rPr lang="ar-SA" sz="13800" b="1" dirty="0">
                <a:latin typeface="Aldhabi" panose="01000000000000000000" pitchFamily="2" charset="-78"/>
                <a:cs typeface="Aldhabi" panose="01000000000000000000" pitchFamily="2" charset="-78"/>
              </a:rPr>
              <a:t>            </a:t>
            </a:r>
          </a:p>
        </p:txBody>
      </p:sp>
      <p:sp>
        <p:nvSpPr>
          <p:cNvPr id="3" name="مستطيل 2"/>
          <p:cNvSpPr/>
          <p:nvPr/>
        </p:nvSpPr>
        <p:spPr>
          <a:xfrm>
            <a:off x="1115615" y="260648"/>
            <a:ext cx="6219197" cy="115212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</a:rPr>
              <a:t>How do you </a:t>
            </a:r>
            <a:r>
              <a:rPr lang="en-US" sz="3600" b="1" dirty="0">
                <a:solidFill>
                  <a:srgbClr val="00B0F0"/>
                </a:solidFill>
              </a:rPr>
              <a:t>look like </a:t>
            </a:r>
            <a:r>
              <a:rPr lang="en-US" sz="3600" b="1" dirty="0">
                <a:solidFill>
                  <a:schemeClr val="tx1"/>
                </a:solidFill>
              </a:rPr>
              <a:t>??</a:t>
            </a:r>
            <a:endParaRPr lang="ar-SA" sz="3600" b="1" dirty="0">
              <a:solidFill>
                <a:schemeClr val="tx1"/>
              </a:solidFill>
            </a:endParaRPr>
          </a:p>
        </p:txBody>
      </p:sp>
      <p:sp>
        <p:nvSpPr>
          <p:cNvPr id="5" name="مستطيل 4"/>
          <p:cNvSpPr/>
          <p:nvPr/>
        </p:nvSpPr>
        <p:spPr>
          <a:xfrm>
            <a:off x="2602954" y="1811074"/>
            <a:ext cx="3982144" cy="100811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 sz="3600" b="1" dirty="0">
              <a:solidFill>
                <a:schemeClr val="tx1"/>
              </a:solidFill>
            </a:endParaRPr>
          </a:p>
        </p:txBody>
      </p:sp>
      <p:sp>
        <p:nvSpPr>
          <p:cNvPr id="6" name="سهم إلى اليمين 5"/>
          <p:cNvSpPr/>
          <p:nvPr/>
        </p:nvSpPr>
        <p:spPr>
          <a:xfrm>
            <a:off x="1174244" y="2043873"/>
            <a:ext cx="978408" cy="484632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8" name="مستطيل 7"/>
          <p:cNvSpPr/>
          <p:nvPr/>
        </p:nvSpPr>
        <p:spPr>
          <a:xfrm>
            <a:off x="1142125" y="4369552"/>
            <a:ext cx="6192688" cy="100811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</a:rPr>
              <a:t>Have you got any </a:t>
            </a:r>
            <a:r>
              <a:rPr lang="en-US" sz="3600" b="1" dirty="0">
                <a:solidFill>
                  <a:srgbClr val="00B0F0"/>
                </a:solidFill>
              </a:rPr>
              <a:t>dimples </a:t>
            </a:r>
            <a:r>
              <a:rPr lang="en-US" sz="3600" b="1" dirty="0">
                <a:solidFill>
                  <a:schemeClr val="tx1"/>
                </a:solidFill>
              </a:rPr>
              <a:t>??</a:t>
            </a:r>
            <a:endParaRPr lang="ar-SA" sz="3600" b="1" dirty="0">
              <a:solidFill>
                <a:schemeClr val="tx1"/>
              </a:solidFill>
            </a:endParaRPr>
          </a:p>
        </p:txBody>
      </p:sp>
      <p:sp>
        <p:nvSpPr>
          <p:cNvPr id="9" name="سهم إلى اليمين 8"/>
          <p:cNvSpPr/>
          <p:nvPr/>
        </p:nvSpPr>
        <p:spPr>
          <a:xfrm>
            <a:off x="1174244" y="6093296"/>
            <a:ext cx="978408" cy="484632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10" name="مستطيل 9"/>
          <p:cNvSpPr/>
          <p:nvPr/>
        </p:nvSpPr>
        <p:spPr>
          <a:xfrm>
            <a:off x="2568513" y="5733256"/>
            <a:ext cx="3982144" cy="100811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 sz="36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5384650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solidFill>
            <a:schemeClr val="accent6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r>
              <a:rPr lang="ar-SA" sz="13800" b="1" dirty="0">
                <a:latin typeface="Aldhabi" panose="01000000000000000000" pitchFamily="2" charset="-78"/>
                <a:cs typeface="Aldhabi" panose="01000000000000000000" pitchFamily="2" charset="-78"/>
              </a:rPr>
              <a:t>            </a:t>
            </a:r>
          </a:p>
        </p:txBody>
      </p:sp>
      <p:sp>
        <p:nvSpPr>
          <p:cNvPr id="3" name="مستطيل 2"/>
          <p:cNvSpPr/>
          <p:nvPr/>
        </p:nvSpPr>
        <p:spPr>
          <a:xfrm>
            <a:off x="1115615" y="260648"/>
            <a:ext cx="6219197" cy="115212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3600" b="1" dirty="0">
                <a:solidFill>
                  <a:srgbClr val="00B0F0"/>
                </a:solidFill>
              </a:rPr>
              <a:t> Where can I find </a:t>
            </a:r>
            <a:r>
              <a:rPr lang="en-US" sz="3600" b="1" dirty="0">
                <a:solidFill>
                  <a:schemeClr val="tx1"/>
                </a:solidFill>
              </a:rPr>
              <a:t>school ??</a:t>
            </a:r>
            <a:endParaRPr lang="ar-SA" sz="3600" b="1" dirty="0">
              <a:solidFill>
                <a:schemeClr val="tx1"/>
              </a:solidFill>
            </a:endParaRPr>
          </a:p>
        </p:txBody>
      </p:sp>
      <p:sp>
        <p:nvSpPr>
          <p:cNvPr id="5" name="مستطيل 4"/>
          <p:cNvSpPr/>
          <p:nvPr/>
        </p:nvSpPr>
        <p:spPr>
          <a:xfrm>
            <a:off x="2602954" y="1811074"/>
            <a:ext cx="3982144" cy="100811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 sz="3600" b="1" dirty="0">
              <a:solidFill>
                <a:schemeClr val="tx1"/>
              </a:solidFill>
            </a:endParaRPr>
          </a:p>
        </p:txBody>
      </p:sp>
      <p:sp>
        <p:nvSpPr>
          <p:cNvPr id="6" name="سهم إلى اليمين 5"/>
          <p:cNvSpPr/>
          <p:nvPr/>
        </p:nvSpPr>
        <p:spPr>
          <a:xfrm>
            <a:off x="1174244" y="2043873"/>
            <a:ext cx="978408" cy="484632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8" name="مستطيل 7"/>
          <p:cNvSpPr/>
          <p:nvPr/>
        </p:nvSpPr>
        <p:spPr>
          <a:xfrm>
            <a:off x="1142125" y="4369552"/>
            <a:ext cx="6192688" cy="100811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3600" b="1" dirty="0">
                <a:solidFill>
                  <a:srgbClr val="00B0F0"/>
                </a:solidFill>
              </a:rPr>
              <a:t> </a:t>
            </a:r>
            <a:r>
              <a:rPr lang="en-US" sz="3600" b="1" dirty="0">
                <a:solidFill>
                  <a:schemeClr val="tx1"/>
                </a:solidFill>
              </a:rPr>
              <a:t>Can you </a:t>
            </a:r>
            <a:r>
              <a:rPr lang="en-US" sz="3600" b="1" dirty="0">
                <a:solidFill>
                  <a:srgbClr val="00B0F0"/>
                </a:solidFill>
              </a:rPr>
              <a:t>help me </a:t>
            </a:r>
            <a:r>
              <a:rPr lang="en-US" sz="3600" b="1" dirty="0">
                <a:solidFill>
                  <a:schemeClr val="tx1"/>
                </a:solidFill>
              </a:rPr>
              <a:t>please ??</a:t>
            </a:r>
            <a:endParaRPr lang="ar-SA" sz="3600" b="1" dirty="0">
              <a:solidFill>
                <a:schemeClr val="tx1"/>
              </a:solidFill>
            </a:endParaRPr>
          </a:p>
        </p:txBody>
      </p:sp>
      <p:sp>
        <p:nvSpPr>
          <p:cNvPr id="9" name="سهم إلى اليمين 8"/>
          <p:cNvSpPr/>
          <p:nvPr/>
        </p:nvSpPr>
        <p:spPr>
          <a:xfrm>
            <a:off x="1174244" y="6093296"/>
            <a:ext cx="978408" cy="484632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10" name="مستطيل 9"/>
          <p:cNvSpPr/>
          <p:nvPr/>
        </p:nvSpPr>
        <p:spPr>
          <a:xfrm>
            <a:off x="2568513" y="5733256"/>
            <a:ext cx="3982144" cy="100811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 sz="36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398033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solidFill>
            <a:schemeClr val="accent6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r>
              <a:rPr lang="ar-SA" sz="13800" b="1" dirty="0">
                <a:latin typeface="Aldhabi" panose="01000000000000000000" pitchFamily="2" charset="-78"/>
                <a:cs typeface="Aldhabi" panose="01000000000000000000" pitchFamily="2" charset="-78"/>
              </a:rPr>
              <a:t>            </a:t>
            </a:r>
          </a:p>
        </p:txBody>
      </p:sp>
      <p:sp>
        <p:nvSpPr>
          <p:cNvPr id="3" name="مستطيل 2"/>
          <p:cNvSpPr/>
          <p:nvPr/>
        </p:nvSpPr>
        <p:spPr>
          <a:xfrm>
            <a:off x="1115615" y="260648"/>
            <a:ext cx="6408713" cy="115212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</a:rPr>
              <a:t>Where are you </a:t>
            </a:r>
            <a:r>
              <a:rPr lang="en-US" sz="3600" b="1" dirty="0">
                <a:solidFill>
                  <a:srgbClr val="00B0F0"/>
                </a:solidFill>
              </a:rPr>
              <a:t>travelling </a:t>
            </a:r>
            <a:r>
              <a:rPr lang="en-US" sz="3600" b="1" dirty="0">
                <a:solidFill>
                  <a:schemeClr val="tx1"/>
                </a:solidFill>
              </a:rPr>
              <a:t>to ??</a:t>
            </a:r>
            <a:endParaRPr lang="ar-SA" sz="3600" b="1" dirty="0">
              <a:solidFill>
                <a:schemeClr val="tx1"/>
              </a:solidFill>
            </a:endParaRPr>
          </a:p>
        </p:txBody>
      </p:sp>
      <p:sp>
        <p:nvSpPr>
          <p:cNvPr id="5" name="مستطيل 4"/>
          <p:cNvSpPr/>
          <p:nvPr/>
        </p:nvSpPr>
        <p:spPr>
          <a:xfrm>
            <a:off x="2602954" y="1811074"/>
            <a:ext cx="3982144" cy="100811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 sz="3600" b="1" dirty="0">
              <a:solidFill>
                <a:schemeClr val="tx1"/>
              </a:solidFill>
            </a:endParaRPr>
          </a:p>
        </p:txBody>
      </p:sp>
      <p:sp>
        <p:nvSpPr>
          <p:cNvPr id="6" name="سهم إلى اليمين 5"/>
          <p:cNvSpPr/>
          <p:nvPr/>
        </p:nvSpPr>
        <p:spPr>
          <a:xfrm>
            <a:off x="1174244" y="2043873"/>
            <a:ext cx="978408" cy="484632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8" name="مستطيل 7"/>
          <p:cNvSpPr/>
          <p:nvPr/>
        </p:nvSpPr>
        <p:spPr>
          <a:xfrm>
            <a:off x="1142124" y="4369552"/>
            <a:ext cx="6382203" cy="100811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</a:rPr>
              <a:t> </a:t>
            </a:r>
            <a:r>
              <a:rPr lang="en-US" sz="3600" b="1" dirty="0">
                <a:solidFill>
                  <a:srgbClr val="00B0F0"/>
                </a:solidFill>
              </a:rPr>
              <a:t>How long </a:t>
            </a:r>
            <a:r>
              <a:rPr lang="en-US" sz="3600" b="1" dirty="0">
                <a:solidFill>
                  <a:schemeClr val="tx1"/>
                </a:solidFill>
              </a:rPr>
              <a:t>will you </a:t>
            </a:r>
            <a:r>
              <a:rPr lang="en-US" sz="3600" b="1" dirty="0">
                <a:solidFill>
                  <a:srgbClr val="00B0F0"/>
                </a:solidFill>
              </a:rPr>
              <a:t>stay</a:t>
            </a:r>
            <a:r>
              <a:rPr lang="en-US" sz="3600" b="1" dirty="0">
                <a:solidFill>
                  <a:schemeClr val="tx1"/>
                </a:solidFill>
              </a:rPr>
              <a:t> there ??</a:t>
            </a:r>
            <a:endParaRPr lang="ar-SA" sz="3600" b="1" dirty="0">
              <a:solidFill>
                <a:schemeClr val="tx1"/>
              </a:solidFill>
            </a:endParaRPr>
          </a:p>
        </p:txBody>
      </p:sp>
      <p:sp>
        <p:nvSpPr>
          <p:cNvPr id="9" name="سهم إلى اليمين 8"/>
          <p:cNvSpPr/>
          <p:nvPr/>
        </p:nvSpPr>
        <p:spPr>
          <a:xfrm>
            <a:off x="1174244" y="6093296"/>
            <a:ext cx="978408" cy="484632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10" name="مستطيل 9"/>
          <p:cNvSpPr/>
          <p:nvPr/>
        </p:nvSpPr>
        <p:spPr>
          <a:xfrm>
            <a:off x="2568513" y="5733256"/>
            <a:ext cx="3982144" cy="100811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 sz="36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5612701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solidFill>
            <a:schemeClr val="accent6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r>
              <a:rPr lang="ar-SA" sz="13800" b="1" dirty="0">
                <a:latin typeface="Aldhabi" panose="01000000000000000000" pitchFamily="2" charset="-78"/>
                <a:cs typeface="Aldhabi" panose="01000000000000000000" pitchFamily="2" charset="-78"/>
              </a:rPr>
              <a:t>            </a:t>
            </a:r>
          </a:p>
        </p:txBody>
      </p:sp>
      <p:sp>
        <p:nvSpPr>
          <p:cNvPr id="3" name="مستطيل 2"/>
          <p:cNvSpPr/>
          <p:nvPr/>
        </p:nvSpPr>
        <p:spPr>
          <a:xfrm>
            <a:off x="924287" y="404664"/>
            <a:ext cx="6408713" cy="115212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</a:rPr>
              <a:t>I am sorry, I am busy now.</a:t>
            </a:r>
          </a:p>
          <a:p>
            <a:pPr algn="ctr"/>
            <a:r>
              <a:rPr lang="en-US" sz="3600" b="1" dirty="0">
                <a:solidFill>
                  <a:schemeClr val="tx1"/>
                </a:solidFill>
              </a:rPr>
              <a:t>I have to ….. the clothes</a:t>
            </a:r>
            <a:endParaRPr lang="ar-SA" sz="3600" b="1" dirty="0">
              <a:solidFill>
                <a:schemeClr val="tx1"/>
              </a:solidFill>
            </a:endParaRPr>
          </a:p>
        </p:txBody>
      </p:sp>
      <p:sp>
        <p:nvSpPr>
          <p:cNvPr id="5" name="مستطيل 4"/>
          <p:cNvSpPr/>
          <p:nvPr/>
        </p:nvSpPr>
        <p:spPr>
          <a:xfrm>
            <a:off x="1112114" y="2996952"/>
            <a:ext cx="2160241" cy="100811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</a:rPr>
              <a:t>Comb</a:t>
            </a:r>
            <a:endParaRPr lang="ar-SA" sz="3600" b="1" dirty="0">
              <a:solidFill>
                <a:schemeClr val="tx1"/>
              </a:solidFill>
            </a:endParaRPr>
          </a:p>
        </p:txBody>
      </p:sp>
      <p:sp>
        <p:nvSpPr>
          <p:cNvPr id="11" name="مستطيل 10"/>
          <p:cNvSpPr/>
          <p:nvPr/>
        </p:nvSpPr>
        <p:spPr>
          <a:xfrm>
            <a:off x="1103146" y="4221088"/>
            <a:ext cx="2160241" cy="100811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</a:rPr>
              <a:t>Brush</a:t>
            </a:r>
            <a:endParaRPr lang="ar-SA" sz="3600" b="1" dirty="0">
              <a:solidFill>
                <a:schemeClr val="tx1"/>
              </a:solidFill>
            </a:endParaRPr>
          </a:p>
        </p:txBody>
      </p:sp>
      <p:sp>
        <p:nvSpPr>
          <p:cNvPr id="12" name="مستطيل 11"/>
          <p:cNvSpPr/>
          <p:nvPr/>
        </p:nvSpPr>
        <p:spPr>
          <a:xfrm>
            <a:off x="1103145" y="5517232"/>
            <a:ext cx="2160241" cy="100811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</a:rPr>
              <a:t>Iron</a:t>
            </a:r>
            <a:endParaRPr lang="ar-SA" sz="3600" b="1" dirty="0">
              <a:solidFill>
                <a:schemeClr val="tx1"/>
              </a:solidFill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8" y="2996952"/>
            <a:ext cx="2639133" cy="263913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66955301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solidFill>
            <a:schemeClr val="accent6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r>
              <a:rPr lang="ar-SA" sz="13800" b="1" dirty="0">
                <a:latin typeface="Aldhabi" panose="01000000000000000000" pitchFamily="2" charset="-78"/>
                <a:cs typeface="Aldhabi" panose="01000000000000000000" pitchFamily="2" charset="-78"/>
              </a:rPr>
              <a:t>            </a:t>
            </a:r>
          </a:p>
        </p:txBody>
      </p:sp>
      <p:sp>
        <p:nvSpPr>
          <p:cNvPr id="3" name="مستطيل 2"/>
          <p:cNvSpPr/>
          <p:nvPr/>
        </p:nvSpPr>
        <p:spPr>
          <a:xfrm>
            <a:off x="924287" y="404664"/>
            <a:ext cx="6408713" cy="115212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</a:rPr>
              <a:t>Did you attend the ….. </a:t>
            </a:r>
          </a:p>
          <a:p>
            <a:pPr algn="ctr"/>
            <a:r>
              <a:rPr lang="en-US" sz="3600" b="1" dirty="0">
                <a:solidFill>
                  <a:schemeClr val="tx1"/>
                </a:solidFill>
              </a:rPr>
              <a:t>yesterday ??</a:t>
            </a:r>
          </a:p>
        </p:txBody>
      </p:sp>
      <p:sp>
        <p:nvSpPr>
          <p:cNvPr id="5" name="مستطيل 4"/>
          <p:cNvSpPr/>
          <p:nvPr/>
        </p:nvSpPr>
        <p:spPr>
          <a:xfrm>
            <a:off x="1126797" y="2996952"/>
            <a:ext cx="2160241" cy="100811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</a:rPr>
              <a:t>Subject</a:t>
            </a:r>
            <a:endParaRPr lang="ar-SA" sz="3600" b="1" dirty="0">
              <a:solidFill>
                <a:schemeClr val="tx1"/>
              </a:solidFill>
            </a:endParaRPr>
          </a:p>
        </p:txBody>
      </p:sp>
      <p:sp>
        <p:nvSpPr>
          <p:cNvPr id="11" name="مستطيل 10"/>
          <p:cNvSpPr/>
          <p:nvPr/>
        </p:nvSpPr>
        <p:spPr>
          <a:xfrm>
            <a:off x="1103146" y="4221088"/>
            <a:ext cx="2160241" cy="100811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</a:rPr>
              <a:t>Exam</a:t>
            </a:r>
            <a:endParaRPr lang="ar-SA" sz="3600" b="1" dirty="0">
              <a:solidFill>
                <a:schemeClr val="tx1"/>
              </a:solidFill>
            </a:endParaRPr>
          </a:p>
        </p:txBody>
      </p:sp>
      <p:sp>
        <p:nvSpPr>
          <p:cNvPr id="12" name="مستطيل 11"/>
          <p:cNvSpPr/>
          <p:nvPr/>
        </p:nvSpPr>
        <p:spPr>
          <a:xfrm>
            <a:off x="1103145" y="5517232"/>
            <a:ext cx="2160241" cy="100811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</a:rPr>
              <a:t>Lecture</a:t>
            </a:r>
            <a:endParaRPr lang="ar-SA" sz="3600" b="1" dirty="0">
              <a:solidFill>
                <a:schemeClr val="tx1"/>
              </a:solidFill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3002705"/>
            <a:ext cx="3239641" cy="270136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18499778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solidFill>
            <a:schemeClr val="accent6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r>
              <a:rPr lang="ar-SA" sz="13800" b="1" dirty="0">
                <a:latin typeface="Aldhabi" panose="01000000000000000000" pitchFamily="2" charset="-78"/>
                <a:cs typeface="Aldhabi" panose="01000000000000000000" pitchFamily="2" charset="-78"/>
              </a:rPr>
              <a:t>            </a:t>
            </a:r>
          </a:p>
        </p:txBody>
      </p:sp>
      <p:sp>
        <p:nvSpPr>
          <p:cNvPr id="3" name="مستطيل 2"/>
          <p:cNvSpPr/>
          <p:nvPr/>
        </p:nvSpPr>
        <p:spPr>
          <a:xfrm>
            <a:off x="924287" y="404664"/>
            <a:ext cx="6408713" cy="115212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</a:rPr>
              <a:t>……… the airport is ?</a:t>
            </a:r>
          </a:p>
        </p:txBody>
      </p:sp>
      <p:sp>
        <p:nvSpPr>
          <p:cNvPr id="5" name="مستطيل 4"/>
          <p:cNvSpPr/>
          <p:nvPr/>
        </p:nvSpPr>
        <p:spPr>
          <a:xfrm>
            <a:off x="1126797" y="2996952"/>
            <a:ext cx="2293075" cy="100811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</a:rPr>
              <a:t>How long</a:t>
            </a:r>
            <a:endParaRPr lang="ar-SA" sz="3600" b="1" dirty="0">
              <a:solidFill>
                <a:schemeClr val="tx1"/>
              </a:solidFill>
            </a:endParaRPr>
          </a:p>
        </p:txBody>
      </p:sp>
      <p:sp>
        <p:nvSpPr>
          <p:cNvPr id="11" name="مستطيل 10"/>
          <p:cNvSpPr/>
          <p:nvPr/>
        </p:nvSpPr>
        <p:spPr>
          <a:xfrm>
            <a:off x="1103146" y="4221088"/>
            <a:ext cx="2316726" cy="100811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</a:rPr>
              <a:t>How far</a:t>
            </a:r>
            <a:endParaRPr lang="ar-SA" sz="3600" b="1" dirty="0">
              <a:solidFill>
                <a:schemeClr val="tx1"/>
              </a:solidFill>
            </a:endParaRPr>
          </a:p>
        </p:txBody>
      </p:sp>
      <p:sp>
        <p:nvSpPr>
          <p:cNvPr id="12" name="مستطيل 11"/>
          <p:cNvSpPr/>
          <p:nvPr/>
        </p:nvSpPr>
        <p:spPr>
          <a:xfrm>
            <a:off x="1103145" y="5517232"/>
            <a:ext cx="2316727" cy="100811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</a:rPr>
              <a:t>How many</a:t>
            </a:r>
            <a:endParaRPr lang="ar-SA" sz="3600" b="1" dirty="0">
              <a:solidFill>
                <a:schemeClr val="tx1"/>
              </a:solidFill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3092410"/>
            <a:ext cx="3772040" cy="254935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48934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8800" b="1" dirty="0"/>
              <a:t>  </a:t>
            </a:r>
            <a:endParaRPr lang="ar-SA" sz="8800" b="1" dirty="0"/>
          </a:p>
        </p:txBody>
      </p:sp>
      <p:sp>
        <p:nvSpPr>
          <p:cNvPr id="17" name="مستطيل 16"/>
          <p:cNvSpPr/>
          <p:nvPr/>
        </p:nvSpPr>
        <p:spPr>
          <a:xfrm>
            <a:off x="2051720" y="548680"/>
            <a:ext cx="5400600" cy="122413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4800" b="1" dirty="0">
                <a:solidFill>
                  <a:schemeClr val="tx1"/>
                </a:solidFill>
              </a:rPr>
              <a:t>So what </a:t>
            </a:r>
            <a:r>
              <a:rPr lang="en-US" sz="4800" b="1" dirty="0">
                <a:solidFill>
                  <a:srgbClr val="00B0F0"/>
                </a:solidFill>
              </a:rPr>
              <a:t>do</a:t>
            </a:r>
            <a:r>
              <a:rPr lang="en-US" sz="4800" b="1" dirty="0">
                <a:solidFill>
                  <a:schemeClr val="tx1"/>
                </a:solidFill>
              </a:rPr>
              <a:t> you </a:t>
            </a:r>
            <a:r>
              <a:rPr lang="en-US" sz="4800" b="1" dirty="0">
                <a:solidFill>
                  <a:srgbClr val="00B0F0"/>
                </a:solidFill>
              </a:rPr>
              <a:t>do</a:t>
            </a:r>
            <a:r>
              <a:rPr lang="en-US" sz="4800" b="1" dirty="0">
                <a:solidFill>
                  <a:schemeClr val="tx1"/>
                </a:solidFill>
              </a:rPr>
              <a:t> ?</a:t>
            </a:r>
            <a:endParaRPr lang="ar-SA" sz="4800" b="1" dirty="0">
              <a:solidFill>
                <a:schemeClr val="tx1"/>
              </a:solidFill>
            </a:endParaRPr>
          </a:p>
        </p:txBody>
      </p:sp>
      <p:sp>
        <p:nvSpPr>
          <p:cNvPr id="4" name="سهم منحني إلى اليسار 3"/>
          <p:cNvSpPr/>
          <p:nvPr/>
        </p:nvSpPr>
        <p:spPr>
          <a:xfrm>
            <a:off x="5940152" y="2003422"/>
            <a:ext cx="1244320" cy="1296144"/>
          </a:xfrm>
          <a:prstGeom prst="curvedLef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>
              <a:solidFill>
                <a:schemeClr val="tx1"/>
              </a:solidFill>
            </a:endParaRPr>
          </a:p>
        </p:txBody>
      </p:sp>
      <p:sp>
        <p:nvSpPr>
          <p:cNvPr id="6" name="مستطيل 5"/>
          <p:cNvSpPr/>
          <p:nvPr/>
        </p:nvSpPr>
        <p:spPr>
          <a:xfrm>
            <a:off x="722040" y="3068960"/>
            <a:ext cx="4320480" cy="14401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</a:rPr>
              <a:t>I </a:t>
            </a:r>
            <a:r>
              <a:rPr lang="en-US" sz="4000" b="1" dirty="0">
                <a:solidFill>
                  <a:srgbClr val="00B0F0"/>
                </a:solidFill>
              </a:rPr>
              <a:t>work as </a:t>
            </a:r>
            <a:r>
              <a:rPr lang="en-US" sz="4000" b="1" dirty="0">
                <a:solidFill>
                  <a:schemeClr val="tx1"/>
                </a:solidFill>
              </a:rPr>
              <a:t>a nurse</a:t>
            </a:r>
          </a:p>
          <a:p>
            <a:pPr algn="ctr"/>
            <a:r>
              <a:rPr lang="en-US" sz="3200" b="1" dirty="0">
                <a:solidFill>
                  <a:schemeClr val="tx1"/>
                </a:solidFill>
              </a:rPr>
              <a:t>(I am a nurse)</a:t>
            </a:r>
            <a:endParaRPr lang="ar-SA" sz="3200" b="1" dirty="0">
              <a:solidFill>
                <a:schemeClr val="tx1"/>
              </a:solidFill>
            </a:endParaRPr>
          </a:p>
        </p:txBody>
      </p:sp>
      <p:sp>
        <p:nvSpPr>
          <p:cNvPr id="9" name="مستطيل 8"/>
          <p:cNvSpPr/>
          <p:nvPr/>
        </p:nvSpPr>
        <p:spPr>
          <a:xfrm>
            <a:off x="722040" y="4977172"/>
            <a:ext cx="4351199" cy="136815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</a:rPr>
              <a:t>I </a:t>
            </a:r>
            <a:r>
              <a:rPr lang="en-US" sz="4000" b="1" dirty="0">
                <a:solidFill>
                  <a:srgbClr val="00B0F0"/>
                </a:solidFill>
              </a:rPr>
              <a:t>work as </a:t>
            </a:r>
            <a:r>
              <a:rPr lang="en-US" sz="4000" b="1" dirty="0">
                <a:solidFill>
                  <a:schemeClr val="tx1"/>
                </a:solidFill>
              </a:rPr>
              <a:t>a teacher</a:t>
            </a:r>
          </a:p>
          <a:p>
            <a:pPr algn="ctr"/>
            <a:r>
              <a:rPr lang="en-US" sz="3200" b="1" dirty="0">
                <a:solidFill>
                  <a:schemeClr val="tx1"/>
                </a:solidFill>
              </a:rPr>
              <a:t>(I am a teacher)</a:t>
            </a:r>
            <a:endParaRPr lang="ar-SA" sz="3200" b="1" dirty="0">
              <a:solidFill>
                <a:schemeClr val="tx1"/>
              </a:solidFill>
            </a:endParaRPr>
          </a:p>
        </p:txBody>
      </p:sp>
      <p:pic>
        <p:nvPicPr>
          <p:cNvPr id="3" name="صورة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3" t="6725" r="5952" b="11411"/>
          <a:stretch/>
        </p:blipFill>
        <p:spPr>
          <a:xfrm>
            <a:off x="6679852" y="3169270"/>
            <a:ext cx="2295802" cy="205993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016331479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solidFill>
            <a:schemeClr val="accent6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r>
              <a:rPr lang="ar-SA" sz="13800" b="1" dirty="0">
                <a:latin typeface="Aldhabi" panose="01000000000000000000" pitchFamily="2" charset="-78"/>
                <a:cs typeface="Aldhabi" panose="01000000000000000000" pitchFamily="2" charset="-78"/>
              </a:rPr>
              <a:t>            </a:t>
            </a:r>
          </a:p>
        </p:txBody>
      </p:sp>
      <p:sp>
        <p:nvSpPr>
          <p:cNvPr id="3" name="مستطيل 2"/>
          <p:cNvSpPr/>
          <p:nvPr/>
        </p:nvSpPr>
        <p:spPr>
          <a:xfrm>
            <a:off x="924287" y="404664"/>
            <a:ext cx="6672049" cy="115212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</a:rPr>
              <a:t>The plane ……….. at 3 PM</a:t>
            </a:r>
          </a:p>
        </p:txBody>
      </p:sp>
      <p:sp>
        <p:nvSpPr>
          <p:cNvPr id="5" name="مستطيل 4"/>
          <p:cNvSpPr/>
          <p:nvPr/>
        </p:nvSpPr>
        <p:spPr>
          <a:xfrm>
            <a:off x="1126797" y="2996952"/>
            <a:ext cx="2293075" cy="100811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</a:rPr>
              <a:t>Takes off</a:t>
            </a:r>
            <a:endParaRPr lang="ar-SA" sz="3600" b="1" dirty="0">
              <a:solidFill>
                <a:schemeClr val="tx1"/>
              </a:solidFill>
            </a:endParaRPr>
          </a:p>
        </p:txBody>
      </p:sp>
      <p:sp>
        <p:nvSpPr>
          <p:cNvPr id="11" name="مستطيل 10"/>
          <p:cNvSpPr/>
          <p:nvPr/>
        </p:nvSpPr>
        <p:spPr>
          <a:xfrm>
            <a:off x="1103146" y="4221088"/>
            <a:ext cx="2316726" cy="100811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</a:rPr>
              <a:t>Travels</a:t>
            </a:r>
            <a:endParaRPr lang="ar-SA" sz="3600" b="1" dirty="0">
              <a:solidFill>
                <a:schemeClr val="tx1"/>
              </a:solidFill>
            </a:endParaRPr>
          </a:p>
        </p:txBody>
      </p:sp>
      <p:sp>
        <p:nvSpPr>
          <p:cNvPr id="12" name="مستطيل 11"/>
          <p:cNvSpPr/>
          <p:nvPr/>
        </p:nvSpPr>
        <p:spPr>
          <a:xfrm>
            <a:off x="1103145" y="5517232"/>
            <a:ext cx="2316727" cy="100811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</a:rPr>
              <a:t>Takes on</a:t>
            </a:r>
            <a:endParaRPr lang="ar-SA" sz="3600" b="1" dirty="0">
              <a:solidFill>
                <a:schemeClr val="tx1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893"/>
          <a:stretch/>
        </p:blipFill>
        <p:spPr bwMode="auto">
          <a:xfrm>
            <a:off x="4572000" y="3271138"/>
            <a:ext cx="4240042" cy="233516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58919145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solidFill>
            <a:schemeClr val="accent6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r>
              <a:rPr lang="ar-SA" sz="13800" b="1" dirty="0">
                <a:latin typeface="Aldhabi" panose="01000000000000000000" pitchFamily="2" charset="-78"/>
                <a:cs typeface="Aldhabi" panose="01000000000000000000" pitchFamily="2" charset="-78"/>
              </a:rPr>
              <a:t>            </a:t>
            </a:r>
          </a:p>
        </p:txBody>
      </p:sp>
      <p:sp>
        <p:nvSpPr>
          <p:cNvPr id="3" name="مستطيل 2"/>
          <p:cNvSpPr/>
          <p:nvPr/>
        </p:nvSpPr>
        <p:spPr>
          <a:xfrm>
            <a:off x="924287" y="404664"/>
            <a:ext cx="6672049" cy="115212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</a:rPr>
              <a:t>We …… a flight to Iraq</a:t>
            </a:r>
          </a:p>
        </p:txBody>
      </p:sp>
      <p:sp>
        <p:nvSpPr>
          <p:cNvPr id="5" name="مستطيل 4"/>
          <p:cNvSpPr/>
          <p:nvPr/>
        </p:nvSpPr>
        <p:spPr>
          <a:xfrm>
            <a:off x="1126797" y="2996952"/>
            <a:ext cx="2293075" cy="100811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</a:rPr>
              <a:t>Stayed</a:t>
            </a:r>
            <a:endParaRPr lang="ar-SA" sz="3600" b="1" dirty="0">
              <a:solidFill>
                <a:schemeClr val="tx1"/>
              </a:solidFill>
            </a:endParaRPr>
          </a:p>
        </p:txBody>
      </p:sp>
      <p:sp>
        <p:nvSpPr>
          <p:cNvPr id="11" name="مستطيل 10"/>
          <p:cNvSpPr/>
          <p:nvPr/>
        </p:nvSpPr>
        <p:spPr>
          <a:xfrm>
            <a:off x="1103146" y="4221088"/>
            <a:ext cx="2316726" cy="100811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</a:rPr>
              <a:t>Travelled</a:t>
            </a:r>
            <a:endParaRPr lang="ar-SA" sz="3600" b="1" dirty="0">
              <a:solidFill>
                <a:schemeClr val="tx1"/>
              </a:solidFill>
            </a:endParaRPr>
          </a:p>
        </p:txBody>
      </p:sp>
      <p:sp>
        <p:nvSpPr>
          <p:cNvPr id="12" name="مستطيل 11"/>
          <p:cNvSpPr/>
          <p:nvPr/>
        </p:nvSpPr>
        <p:spPr>
          <a:xfrm>
            <a:off x="1103145" y="5517232"/>
            <a:ext cx="2316727" cy="100811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</a:rPr>
              <a:t>Booked</a:t>
            </a:r>
            <a:endParaRPr lang="ar-SA" sz="3600" b="1" dirty="0">
              <a:solidFill>
                <a:schemeClr val="tx1"/>
              </a:solidFill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8" b="4929"/>
          <a:stretch/>
        </p:blipFill>
        <p:spPr bwMode="auto">
          <a:xfrm>
            <a:off x="5508104" y="3219496"/>
            <a:ext cx="3101702" cy="229773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38905645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solidFill>
            <a:schemeClr val="accent6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r>
              <a:rPr lang="ar-SA" sz="13800" b="1" dirty="0">
                <a:latin typeface="Aldhabi" panose="01000000000000000000" pitchFamily="2" charset="-78"/>
                <a:cs typeface="Aldhabi" panose="01000000000000000000" pitchFamily="2" charset="-78"/>
              </a:rPr>
              <a:t>          </a:t>
            </a:r>
          </a:p>
        </p:txBody>
      </p:sp>
      <p:sp>
        <p:nvSpPr>
          <p:cNvPr id="4" name="مستطيل 3"/>
          <p:cNvSpPr/>
          <p:nvPr/>
        </p:nvSpPr>
        <p:spPr>
          <a:xfrm>
            <a:off x="1043608" y="2276872"/>
            <a:ext cx="5112568" cy="25202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200" b="1" dirty="0">
                <a:solidFill>
                  <a:schemeClr val="tx1"/>
                </a:solidFill>
              </a:rPr>
              <a:t>لأي سؤال او استفسار</a:t>
            </a:r>
          </a:p>
          <a:p>
            <a:pPr algn="ctr"/>
            <a:r>
              <a:rPr lang="ar-SA" sz="3200" b="1" dirty="0">
                <a:solidFill>
                  <a:schemeClr val="tx1"/>
                </a:solidFill>
              </a:rPr>
              <a:t>تواصل مع :</a:t>
            </a:r>
          </a:p>
          <a:p>
            <a:pPr algn="ctr"/>
            <a:endParaRPr lang="ar-SA" sz="3200" b="1" dirty="0">
              <a:solidFill>
                <a:schemeClr val="tx1"/>
              </a:solidFill>
            </a:endParaRPr>
          </a:p>
          <a:p>
            <a:pPr algn="ctr"/>
            <a:endParaRPr lang="ar-SA" sz="3200" b="1" dirty="0">
              <a:solidFill>
                <a:schemeClr val="tx1"/>
              </a:solidFill>
            </a:endParaRPr>
          </a:p>
          <a:p>
            <a:pPr algn="ctr"/>
            <a:r>
              <a:rPr lang="en-US" sz="3200" b="1" dirty="0">
                <a:solidFill>
                  <a:schemeClr val="tx1"/>
                </a:solidFill>
              </a:rPr>
              <a:t>@</a:t>
            </a:r>
            <a:r>
              <a:rPr lang="en-US" sz="3200" b="1" dirty="0" err="1">
                <a:solidFill>
                  <a:schemeClr val="tx1"/>
                </a:solidFill>
              </a:rPr>
              <a:t>Hanan_Mohammad</a:t>
            </a:r>
            <a:endParaRPr lang="ar-SA" sz="3200" b="1" dirty="0">
              <a:solidFill>
                <a:schemeClr val="tx1"/>
              </a:solidFill>
            </a:endParaRP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9204" y="3408832"/>
            <a:ext cx="841375" cy="841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438996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8800" b="1" dirty="0"/>
              <a:t>  </a:t>
            </a:r>
            <a:endParaRPr lang="ar-SA" sz="8800" b="1" dirty="0"/>
          </a:p>
        </p:txBody>
      </p:sp>
      <p:sp>
        <p:nvSpPr>
          <p:cNvPr id="17" name="مستطيل 16"/>
          <p:cNvSpPr/>
          <p:nvPr/>
        </p:nvSpPr>
        <p:spPr>
          <a:xfrm>
            <a:off x="2051720" y="548680"/>
            <a:ext cx="5400600" cy="122413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4800" b="1" dirty="0">
                <a:solidFill>
                  <a:schemeClr val="tx1"/>
                </a:solidFill>
              </a:rPr>
              <a:t>So what </a:t>
            </a:r>
            <a:r>
              <a:rPr lang="en-US" sz="4800" b="1" dirty="0">
                <a:solidFill>
                  <a:srgbClr val="00B0F0"/>
                </a:solidFill>
              </a:rPr>
              <a:t>do</a:t>
            </a:r>
            <a:r>
              <a:rPr lang="en-US" sz="4800" b="1" dirty="0">
                <a:solidFill>
                  <a:schemeClr val="tx1"/>
                </a:solidFill>
              </a:rPr>
              <a:t> you </a:t>
            </a:r>
            <a:r>
              <a:rPr lang="en-US" sz="4800" b="1" dirty="0">
                <a:solidFill>
                  <a:srgbClr val="00B0F0"/>
                </a:solidFill>
              </a:rPr>
              <a:t>do</a:t>
            </a:r>
            <a:r>
              <a:rPr lang="en-US" sz="4800" b="1" dirty="0">
                <a:solidFill>
                  <a:schemeClr val="tx1"/>
                </a:solidFill>
              </a:rPr>
              <a:t> ?</a:t>
            </a:r>
            <a:endParaRPr lang="ar-SA" sz="4800" b="1" dirty="0">
              <a:solidFill>
                <a:schemeClr val="tx1"/>
              </a:solidFill>
            </a:endParaRPr>
          </a:p>
        </p:txBody>
      </p:sp>
      <p:sp>
        <p:nvSpPr>
          <p:cNvPr id="4" name="سهم منحني إلى اليسار 3"/>
          <p:cNvSpPr/>
          <p:nvPr/>
        </p:nvSpPr>
        <p:spPr>
          <a:xfrm>
            <a:off x="6236929" y="1916832"/>
            <a:ext cx="1523608" cy="1584176"/>
          </a:xfrm>
          <a:prstGeom prst="curvedLef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>
              <a:solidFill>
                <a:schemeClr val="tx1"/>
              </a:solidFill>
            </a:endParaRPr>
          </a:p>
        </p:txBody>
      </p:sp>
      <p:sp>
        <p:nvSpPr>
          <p:cNvPr id="6" name="مستطيل 5"/>
          <p:cNvSpPr/>
          <p:nvPr/>
        </p:nvSpPr>
        <p:spPr>
          <a:xfrm>
            <a:off x="752759" y="3501008"/>
            <a:ext cx="4320480" cy="10801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</a:rPr>
              <a:t>I am a student</a:t>
            </a:r>
          </a:p>
        </p:txBody>
      </p:sp>
      <p:sp>
        <p:nvSpPr>
          <p:cNvPr id="9" name="مستطيل 8"/>
          <p:cNvSpPr/>
          <p:nvPr/>
        </p:nvSpPr>
        <p:spPr>
          <a:xfrm>
            <a:off x="722040" y="5229200"/>
            <a:ext cx="4351199" cy="97210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</a:rPr>
              <a:t>I am</a:t>
            </a:r>
            <a:r>
              <a:rPr lang="en-US" sz="4000" b="1" dirty="0">
                <a:solidFill>
                  <a:srgbClr val="FF0000"/>
                </a:solidFill>
              </a:rPr>
              <a:t> </a:t>
            </a:r>
            <a:r>
              <a:rPr lang="en-US" sz="4000" b="1" dirty="0">
                <a:solidFill>
                  <a:srgbClr val="00B0F0"/>
                </a:solidFill>
              </a:rPr>
              <a:t>jobless</a:t>
            </a:r>
            <a:endParaRPr lang="ar-SA" sz="4000" b="1" dirty="0">
              <a:solidFill>
                <a:srgbClr val="00B0F0"/>
              </a:solidFill>
            </a:endParaRPr>
          </a:p>
        </p:txBody>
      </p:sp>
      <p:sp>
        <p:nvSpPr>
          <p:cNvPr id="3" name="مستطيل 2"/>
          <p:cNvSpPr/>
          <p:nvPr/>
        </p:nvSpPr>
        <p:spPr>
          <a:xfrm>
            <a:off x="2897639" y="6201308"/>
            <a:ext cx="1080120" cy="65669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4000" b="1" dirty="0">
                <a:solidFill>
                  <a:srgbClr val="00B0F0"/>
                </a:solidFill>
              </a:rPr>
              <a:t>عاطل</a:t>
            </a:r>
          </a:p>
        </p:txBody>
      </p:sp>
      <p:pic>
        <p:nvPicPr>
          <p:cNvPr id="5" name="صورة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08" t="5204" r="14759" b="5452"/>
          <a:stretch/>
        </p:blipFill>
        <p:spPr>
          <a:xfrm>
            <a:off x="6236929" y="4308040"/>
            <a:ext cx="1935471" cy="254996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4888586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8800" b="1" dirty="0"/>
              <a:t>  </a:t>
            </a:r>
            <a:endParaRPr lang="ar-SA" sz="8800" b="1" dirty="0"/>
          </a:p>
        </p:txBody>
      </p:sp>
      <p:sp>
        <p:nvSpPr>
          <p:cNvPr id="3" name="شكل بيضاوي 2"/>
          <p:cNvSpPr/>
          <p:nvPr/>
        </p:nvSpPr>
        <p:spPr>
          <a:xfrm>
            <a:off x="4896543" y="47893"/>
            <a:ext cx="4137993" cy="1642931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Marital status</a:t>
            </a:r>
          </a:p>
          <a:p>
            <a:pPr algn="ctr"/>
            <a:r>
              <a:rPr lang="ar-SA" sz="3600" b="1" dirty="0">
                <a:solidFill>
                  <a:schemeClr val="bg1"/>
                </a:solidFill>
              </a:rPr>
              <a:t>الحالة الاجتماعية</a:t>
            </a:r>
            <a:endParaRPr lang="en-US" sz="3600" b="1" dirty="0">
              <a:solidFill>
                <a:schemeClr val="bg1"/>
              </a:solidFill>
            </a:endParaRPr>
          </a:p>
        </p:txBody>
      </p:sp>
      <p:sp>
        <p:nvSpPr>
          <p:cNvPr id="5" name="سهم إلى اليسار 4"/>
          <p:cNvSpPr/>
          <p:nvPr/>
        </p:nvSpPr>
        <p:spPr>
          <a:xfrm rot="19987199">
            <a:off x="4095907" y="821066"/>
            <a:ext cx="1383104" cy="690748"/>
          </a:xfrm>
          <a:prstGeom prst="lef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17" name="مستطيل 16"/>
          <p:cNvSpPr/>
          <p:nvPr/>
        </p:nvSpPr>
        <p:spPr>
          <a:xfrm>
            <a:off x="143588" y="1988840"/>
            <a:ext cx="6441599" cy="100811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</a:rPr>
              <a:t>What is your </a:t>
            </a:r>
            <a:r>
              <a:rPr lang="en-US" sz="4000" b="1" dirty="0">
                <a:solidFill>
                  <a:srgbClr val="00B0F0"/>
                </a:solidFill>
              </a:rPr>
              <a:t>marital status </a:t>
            </a:r>
            <a:r>
              <a:rPr lang="en-US" sz="4000" b="1" dirty="0">
                <a:solidFill>
                  <a:schemeClr val="tx1"/>
                </a:solidFill>
              </a:rPr>
              <a:t>?</a:t>
            </a:r>
            <a:endParaRPr lang="ar-SA" sz="4000" b="1" dirty="0">
              <a:solidFill>
                <a:schemeClr val="tx1"/>
              </a:solidFill>
            </a:endParaRPr>
          </a:p>
        </p:txBody>
      </p:sp>
      <p:graphicFrame>
        <p:nvGraphicFramePr>
          <p:cNvPr id="4" name="جدول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5457811"/>
              </p:ext>
            </p:extLst>
          </p:nvPr>
        </p:nvGraphicFramePr>
        <p:xfrm>
          <a:off x="1331640" y="3429000"/>
          <a:ext cx="3024336" cy="3200400"/>
        </p:xfrm>
        <a:graphic>
          <a:graphicData uri="http://schemas.openxmlformats.org/drawingml/2006/table">
            <a:tbl>
              <a:tblPr rtl="1" firstRow="1" bandRow="1">
                <a:tableStyleId>{5C22544A-7EE6-4342-B048-85BDC9FD1C3A}</a:tableStyleId>
              </a:tblPr>
              <a:tblGrid>
                <a:gridCol w="30243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76064">
                <a:tc>
                  <a:txBody>
                    <a:bodyPr/>
                    <a:lstStyle/>
                    <a:p>
                      <a:pPr algn="l" rtl="1"/>
                      <a:r>
                        <a:rPr lang="en-US" sz="3600" b="1" dirty="0">
                          <a:solidFill>
                            <a:schemeClr val="tx1"/>
                          </a:solidFill>
                        </a:rPr>
                        <a:t>I</a:t>
                      </a:r>
                      <a:r>
                        <a:rPr lang="en-US" sz="3600" b="1" baseline="0" dirty="0">
                          <a:solidFill>
                            <a:schemeClr val="tx1"/>
                          </a:solidFill>
                        </a:rPr>
                        <a:t> am single</a:t>
                      </a:r>
                      <a:endParaRPr lang="ar-SA" sz="36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6064">
                <a:tc>
                  <a:txBody>
                    <a:bodyPr/>
                    <a:lstStyle/>
                    <a:p>
                      <a:pPr algn="l" rtl="1"/>
                      <a:r>
                        <a:rPr lang="en-US" sz="3600" b="1" dirty="0">
                          <a:solidFill>
                            <a:schemeClr val="tx1"/>
                          </a:solidFill>
                        </a:rPr>
                        <a:t>I am engaged</a:t>
                      </a:r>
                      <a:endParaRPr lang="ar-SA" sz="36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6064">
                <a:tc>
                  <a:txBody>
                    <a:bodyPr/>
                    <a:lstStyle/>
                    <a:p>
                      <a:pPr algn="l" rtl="1"/>
                      <a:r>
                        <a:rPr lang="en-US" sz="3600" b="1" dirty="0">
                          <a:solidFill>
                            <a:schemeClr val="tx1"/>
                          </a:solidFill>
                        </a:rPr>
                        <a:t>I am married</a:t>
                      </a:r>
                      <a:endParaRPr lang="ar-SA" sz="36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6064">
                <a:tc>
                  <a:txBody>
                    <a:bodyPr/>
                    <a:lstStyle/>
                    <a:p>
                      <a:pPr algn="l" rtl="1"/>
                      <a:r>
                        <a:rPr lang="en-US" sz="3600" b="1" dirty="0">
                          <a:solidFill>
                            <a:schemeClr val="tx1"/>
                          </a:solidFill>
                        </a:rPr>
                        <a:t>I am divorced</a:t>
                      </a:r>
                      <a:endParaRPr lang="ar-SA" sz="36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6064">
                <a:tc>
                  <a:txBody>
                    <a:bodyPr/>
                    <a:lstStyle/>
                    <a:p>
                      <a:pPr algn="l" rtl="1"/>
                      <a:r>
                        <a:rPr lang="en-US" sz="3600" b="1" dirty="0">
                          <a:solidFill>
                            <a:schemeClr val="tx1"/>
                          </a:solidFill>
                        </a:rPr>
                        <a:t>I am widow</a:t>
                      </a:r>
                      <a:endParaRPr lang="ar-SA" sz="36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6" name="صورة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128" y="3638472"/>
            <a:ext cx="2952328" cy="196853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7997746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8800" b="1" dirty="0"/>
              <a:t>  </a:t>
            </a:r>
            <a:endParaRPr lang="ar-SA" sz="8800" b="1" dirty="0"/>
          </a:p>
        </p:txBody>
      </p:sp>
      <p:graphicFrame>
        <p:nvGraphicFramePr>
          <p:cNvPr id="4" name="جدول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6003558"/>
              </p:ext>
            </p:extLst>
          </p:nvPr>
        </p:nvGraphicFramePr>
        <p:xfrm>
          <a:off x="683568" y="1988840"/>
          <a:ext cx="3744416" cy="3816425"/>
        </p:xfrm>
        <a:graphic>
          <a:graphicData uri="http://schemas.openxmlformats.org/drawingml/2006/table">
            <a:tbl>
              <a:tblPr rtl="1" firstRow="1" bandRow="1">
                <a:tableStyleId>{5C22544A-7EE6-4342-B048-85BDC9FD1C3A}</a:tableStyleId>
              </a:tblPr>
              <a:tblGrid>
                <a:gridCol w="37444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63285">
                <a:tc>
                  <a:txBody>
                    <a:bodyPr/>
                    <a:lstStyle/>
                    <a:p>
                      <a:pPr algn="l" rtl="1"/>
                      <a:r>
                        <a:rPr lang="en-US" sz="3600" b="1" dirty="0">
                          <a:solidFill>
                            <a:schemeClr val="tx1"/>
                          </a:solidFill>
                        </a:rPr>
                        <a:t>I</a:t>
                      </a:r>
                      <a:r>
                        <a:rPr lang="en-US" sz="3600" b="1" baseline="0" dirty="0">
                          <a:solidFill>
                            <a:schemeClr val="tx1"/>
                          </a:solidFill>
                        </a:rPr>
                        <a:t> am </a:t>
                      </a:r>
                      <a:r>
                        <a:rPr lang="en-US" sz="3600" b="1" baseline="0" dirty="0">
                          <a:solidFill>
                            <a:srgbClr val="00B0F0"/>
                          </a:solidFill>
                        </a:rPr>
                        <a:t>single</a:t>
                      </a:r>
                      <a:endParaRPr lang="ar-SA" sz="3600" b="1" dirty="0">
                        <a:solidFill>
                          <a:srgbClr val="00B0F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63285">
                <a:tc>
                  <a:txBody>
                    <a:bodyPr/>
                    <a:lstStyle/>
                    <a:p>
                      <a:pPr algn="l" rtl="1"/>
                      <a:r>
                        <a:rPr lang="en-US" sz="3600" b="1" dirty="0">
                          <a:solidFill>
                            <a:schemeClr val="tx1"/>
                          </a:solidFill>
                        </a:rPr>
                        <a:t>I am </a:t>
                      </a:r>
                      <a:r>
                        <a:rPr lang="en-US" sz="3600" b="1" dirty="0">
                          <a:solidFill>
                            <a:srgbClr val="00B0F0"/>
                          </a:solidFill>
                        </a:rPr>
                        <a:t>engaged</a:t>
                      </a:r>
                      <a:endParaRPr lang="ar-SA" sz="3600" b="1" dirty="0">
                        <a:solidFill>
                          <a:srgbClr val="00B0F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63285">
                <a:tc>
                  <a:txBody>
                    <a:bodyPr/>
                    <a:lstStyle/>
                    <a:p>
                      <a:pPr algn="l" rtl="1"/>
                      <a:r>
                        <a:rPr lang="en-US" sz="3600" b="1" dirty="0">
                          <a:solidFill>
                            <a:schemeClr val="tx1"/>
                          </a:solidFill>
                        </a:rPr>
                        <a:t>I am </a:t>
                      </a:r>
                      <a:r>
                        <a:rPr lang="en-US" sz="3600" b="1" dirty="0">
                          <a:solidFill>
                            <a:srgbClr val="00B0F0"/>
                          </a:solidFill>
                        </a:rPr>
                        <a:t>married</a:t>
                      </a:r>
                      <a:endParaRPr lang="ar-SA" sz="3600" b="1" dirty="0">
                        <a:solidFill>
                          <a:srgbClr val="00B0F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63285">
                <a:tc>
                  <a:txBody>
                    <a:bodyPr/>
                    <a:lstStyle/>
                    <a:p>
                      <a:pPr algn="l" rtl="1"/>
                      <a:r>
                        <a:rPr lang="en-US" sz="3600" b="1" dirty="0">
                          <a:solidFill>
                            <a:schemeClr val="tx1"/>
                          </a:solidFill>
                        </a:rPr>
                        <a:t>I am </a:t>
                      </a:r>
                      <a:r>
                        <a:rPr lang="en-US" sz="3600" b="1" dirty="0">
                          <a:solidFill>
                            <a:srgbClr val="00B0F0"/>
                          </a:solidFill>
                        </a:rPr>
                        <a:t>divorced</a:t>
                      </a:r>
                      <a:endParaRPr lang="ar-SA" sz="3600" b="1" dirty="0">
                        <a:solidFill>
                          <a:srgbClr val="00B0F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63285">
                <a:tc>
                  <a:txBody>
                    <a:bodyPr/>
                    <a:lstStyle/>
                    <a:p>
                      <a:pPr algn="l" rtl="1"/>
                      <a:r>
                        <a:rPr lang="en-US" sz="3600" b="1" dirty="0">
                          <a:solidFill>
                            <a:schemeClr val="tx1"/>
                          </a:solidFill>
                        </a:rPr>
                        <a:t>I am </a:t>
                      </a:r>
                      <a:r>
                        <a:rPr lang="en-US" sz="3600" b="1" dirty="0">
                          <a:solidFill>
                            <a:srgbClr val="00B0F0"/>
                          </a:solidFill>
                        </a:rPr>
                        <a:t>widow</a:t>
                      </a:r>
                      <a:endParaRPr lang="ar-SA" sz="3600" b="1" dirty="0">
                        <a:solidFill>
                          <a:srgbClr val="00B0F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7" name="جدول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2759198"/>
              </p:ext>
            </p:extLst>
          </p:nvPr>
        </p:nvGraphicFramePr>
        <p:xfrm>
          <a:off x="5004048" y="1988840"/>
          <a:ext cx="2667333" cy="3816425"/>
        </p:xfrm>
        <a:graphic>
          <a:graphicData uri="http://schemas.openxmlformats.org/drawingml/2006/table">
            <a:tbl>
              <a:tblPr rtl="1" firstRow="1" bandRow="1">
                <a:tableStyleId>{5C22544A-7EE6-4342-B048-85BDC9FD1C3A}</a:tableStyleId>
              </a:tblPr>
              <a:tblGrid>
                <a:gridCol w="26673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63285">
                <a:tc>
                  <a:txBody>
                    <a:bodyPr/>
                    <a:lstStyle/>
                    <a:p>
                      <a:pPr algn="ctr"/>
                      <a:r>
                        <a:rPr lang="ar-SA" sz="3200" b="1" dirty="0">
                          <a:solidFill>
                            <a:schemeClr val="tx1"/>
                          </a:solidFill>
                        </a:rPr>
                        <a:t>أعزب</a:t>
                      </a:r>
                      <a:r>
                        <a:rPr lang="ar-SA" sz="3200" b="1" baseline="0" dirty="0">
                          <a:solidFill>
                            <a:schemeClr val="tx1"/>
                          </a:solidFill>
                        </a:rPr>
                        <a:t> / عزباء</a:t>
                      </a:r>
                      <a:endParaRPr lang="ar-SA" sz="32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63285">
                <a:tc>
                  <a:txBody>
                    <a:bodyPr/>
                    <a:lstStyle/>
                    <a:p>
                      <a:pPr algn="ctr"/>
                      <a:r>
                        <a:rPr lang="ar-SA" sz="3200" b="1" dirty="0"/>
                        <a:t>خاطب</a:t>
                      </a:r>
                      <a:r>
                        <a:rPr lang="ar-SA" sz="3200" b="1" baseline="0" dirty="0"/>
                        <a:t> / مخطوبة</a:t>
                      </a:r>
                      <a:endParaRPr lang="ar-SA" sz="32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63285">
                <a:tc>
                  <a:txBody>
                    <a:bodyPr/>
                    <a:lstStyle/>
                    <a:p>
                      <a:pPr algn="ctr"/>
                      <a:r>
                        <a:rPr lang="ar-SA" sz="3200" b="1" dirty="0"/>
                        <a:t>متزوج / متزوجة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63285">
                <a:tc>
                  <a:txBody>
                    <a:bodyPr/>
                    <a:lstStyle/>
                    <a:p>
                      <a:pPr algn="ctr"/>
                      <a:r>
                        <a:rPr lang="ar-SA" sz="3200" b="1" dirty="0"/>
                        <a:t>مطلق / مطلقة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63285">
                <a:tc>
                  <a:txBody>
                    <a:bodyPr/>
                    <a:lstStyle/>
                    <a:p>
                      <a:pPr algn="ctr"/>
                      <a:r>
                        <a:rPr lang="ar-SA" sz="3200" b="1" dirty="0"/>
                        <a:t>أرملة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089421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solidFill>
            <a:schemeClr val="accent6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r>
              <a:rPr lang="en-US" sz="4000" b="1" dirty="0"/>
              <a:t>      </a:t>
            </a:r>
            <a:endParaRPr lang="ar-SA" sz="4000" b="1" dirty="0"/>
          </a:p>
        </p:txBody>
      </p:sp>
      <p:sp>
        <p:nvSpPr>
          <p:cNvPr id="5" name="مستطيل 4"/>
          <p:cNvSpPr/>
          <p:nvPr/>
        </p:nvSpPr>
        <p:spPr>
          <a:xfrm>
            <a:off x="1187624" y="2767817"/>
            <a:ext cx="6192688" cy="338011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</a:rPr>
              <a:t>I am a male. My name is Khalid. My last name is </a:t>
            </a:r>
          </a:p>
          <a:p>
            <a:pPr algn="ctr"/>
            <a:r>
              <a:rPr lang="en-US" sz="4000" b="1" dirty="0">
                <a:solidFill>
                  <a:schemeClr val="tx1"/>
                </a:solidFill>
              </a:rPr>
              <a:t>Al-</a:t>
            </a:r>
            <a:r>
              <a:rPr lang="en-US" sz="4000" b="1" dirty="0" err="1">
                <a:solidFill>
                  <a:schemeClr val="tx1"/>
                </a:solidFill>
              </a:rPr>
              <a:t>tamimi</a:t>
            </a:r>
            <a:r>
              <a:rPr lang="en-US" sz="4000" b="1" dirty="0">
                <a:solidFill>
                  <a:schemeClr val="tx1"/>
                </a:solidFill>
              </a:rPr>
              <a:t>. I am Iraqi. I am 31 years old. I work as an engineer. I am engaged.</a:t>
            </a:r>
            <a:endParaRPr lang="ar-SA" sz="4000" b="1" dirty="0">
              <a:solidFill>
                <a:schemeClr val="tx1"/>
              </a:solidFill>
            </a:endParaRPr>
          </a:p>
        </p:txBody>
      </p:sp>
      <p:sp>
        <p:nvSpPr>
          <p:cNvPr id="6" name="مستطيل 5"/>
          <p:cNvSpPr/>
          <p:nvPr/>
        </p:nvSpPr>
        <p:spPr>
          <a:xfrm>
            <a:off x="2699792" y="980728"/>
            <a:ext cx="3168352" cy="79208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4400" b="1" dirty="0">
                <a:solidFill>
                  <a:schemeClr val="tx1"/>
                </a:solidFill>
              </a:rPr>
              <a:t>عبّـر الآن واقرأ</a:t>
            </a:r>
          </a:p>
        </p:txBody>
      </p:sp>
    </p:spTree>
    <p:extLst>
      <p:ext uri="{BB962C8B-B14F-4D97-AF65-F5344CB8AC3E}">
        <p14:creationId xmlns:p14="http://schemas.microsoft.com/office/powerpoint/2010/main" val="28907509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8800" b="1" dirty="0"/>
              <a:t>  </a:t>
            </a:r>
            <a:endParaRPr lang="ar-SA" sz="8800" b="1" dirty="0"/>
          </a:p>
        </p:txBody>
      </p:sp>
      <p:sp>
        <p:nvSpPr>
          <p:cNvPr id="3" name="مستطيل 2"/>
          <p:cNvSpPr/>
          <p:nvPr/>
        </p:nvSpPr>
        <p:spPr>
          <a:xfrm>
            <a:off x="611560" y="260648"/>
            <a:ext cx="6192688" cy="122413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600" b="1" dirty="0">
                <a:solidFill>
                  <a:schemeClr val="tx1"/>
                </a:solidFill>
              </a:rPr>
              <a:t>الحمد لله أنجزنا الموضوع الأول </a:t>
            </a:r>
            <a:r>
              <a:rPr lang="ar-SA" sz="3600" b="1" dirty="0">
                <a:solidFill>
                  <a:schemeClr val="tx1"/>
                </a:solidFill>
                <a:sym typeface="Wingdings" pitchFamily="2" charset="2"/>
              </a:rPr>
              <a:t></a:t>
            </a:r>
            <a:endParaRPr lang="ar-SA" sz="3600" b="1" dirty="0">
              <a:solidFill>
                <a:schemeClr val="tx1"/>
              </a:solidFill>
            </a:endParaRPr>
          </a:p>
          <a:p>
            <a:pPr algn="ctr"/>
            <a:r>
              <a:rPr lang="ar-SA" sz="3600" b="1" dirty="0">
                <a:solidFill>
                  <a:schemeClr val="tx1"/>
                </a:solidFill>
              </a:rPr>
              <a:t>كيف كان ؟</a:t>
            </a:r>
          </a:p>
        </p:txBody>
      </p:sp>
      <p:sp>
        <p:nvSpPr>
          <p:cNvPr id="6" name="مستطيل 5"/>
          <p:cNvSpPr/>
          <p:nvPr/>
        </p:nvSpPr>
        <p:spPr>
          <a:xfrm>
            <a:off x="3552754" y="1779428"/>
            <a:ext cx="3888432" cy="187220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600" b="1" dirty="0">
                <a:solidFill>
                  <a:schemeClr val="tx1"/>
                </a:solidFill>
              </a:rPr>
              <a:t>ممتاز</a:t>
            </a:r>
          </a:p>
          <a:p>
            <a:pPr algn="ctr"/>
            <a:r>
              <a:rPr lang="ar-SA" sz="3600" b="1" dirty="0">
                <a:solidFill>
                  <a:schemeClr val="tx1"/>
                </a:solidFill>
              </a:rPr>
              <a:t>- راجعت معلوماتي</a:t>
            </a:r>
          </a:p>
          <a:p>
            <a:pPr algn="ctr"/>
            <a:r>
              <a:rPr lang="ar-SA" sz="3600" b="1" dirty="0">
                <a:solidFill>
                  <a:schemeClr val="tx1"/>
                </a:solidFill>
              </a:rPr>
              <a:t>- تعلّمت أشياء جديدة</a:t>
            </a:r>
          </a:p>
        </p:txBody>
      </p:sp>
      <p:sp>
        <p:nvSpPr>
          <p:cNvPr id="5" name="سهم منحني إلى اليمين 4"/>
          <p:cNvSpPr/>
          <p:nvPr/>
        </p:nvSpPr>
        <p:spPr>
          <a:xfrm>
            <a:off x="1383683" y="1484784"/>
            <a:ext cx="930384" cy="1518780"/>
          </a:xfrm>
          <a:prstGeom prst="curved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>
              <a:solidFill>
                <a:schemeClr val="tx1"/>
              </a:solidFill>
            </a:endParaRPr>
          </a:p>
        </p:txBody>
      </p:sp>
      <p:sp>
        <p:nvSpPr>
          <p:cNvPr id="8" name="مستطيل 7"/>
          <p:cNvSpPr/>
          <p:nvPr/>
        </p:nvSpPr>
        <p:spPr>
          <a:xfrm>
            <a:off x="2771800" y="5013176"/>
            <a:ext cx="2592288" cy="165618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600" b="1" dirty="0">
                <a:solidFill>
                  <a:schemeClr val="tx1"/>
                </a:solidFill>
              </a:rPr>
              <a:t>القادم أجمل</a:t>
            </a:r>
          </a:p>
          <a:p>
            <a:pPr algn="ctr"/>
            <a:r>
              <a:rPr lang="ar-SA" sz="3600" b="1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9" name="قلب 8"/>
          <p:cNvSpPr/>
          <p:nvPr/>
        </p:nvSpPr>
        <p:spPr>
          <a:xfrm>
            <a:off x="3635896" y="5841268"/>
            <a:ext cx="864096" cy="648072"/>
          </a:xfrm>
          <a:prstGeom prst="hear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1876365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8800" b="1" dirty="0"/>
              <a:t>   </a:t>
            </a:r>
            <a:endParaRPr lang="ar-SA" sz="8800" b="1" dirty="0"/>
          </a:p>
        </p:txBody>
      </p:sp>
      <p:graphicFrame>
        <p:nvGraphicFramePr>
          <p:cNvPr id="5" name="جدول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7098739"/>
              </p:ext>
            </p:extLst>
          </p:nvPr>
        </p:nvGraphicFramePr>
        <p:xfrm>
          <a:off x="3246" y="1988840"/>
          <a:ext cx="9144000" cy="4392485"/>
        </p:xfrm>
        <a:graphic>
          <a:graphicData uri="http://schemas.openxmlformats.org/drawingml/2006/table">
            <a:tbl>
              <a:tblPr rtl="1" firstRow="1" bandRow="1">
                <a:tableStyleId>{5C22544A-7EE6-4342-B048-85BDC9FD1C3A}</a:tableStyleId>
              </a:tblPr>
              <a:tblGrid>
                <a:gridCol w="31383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576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78497">
                <a:tc>
                  <a:txBody>
                    <a:bodyPr/>
                    <a:lstStyle/>
                    <a:p>
                      <a:pPr algn="ctr" rtl="1"/>
                      <a:r>
                        <a:rPr lang="ar-SA" sz="2400" b="1" dirty="0">
                          <a:solidFill>
                            <a:schemeClr val="tx1"/>
                          </a:solidFill>
                        </a:rPr>
                        <a:t>كيف تعبّر</a:t>
                      </a:r>
                      <a:r>
                        <a:rPr lang="ar-SA" sz="2400" b="1" baseline="0" dirty="0">
                          <a:solidFill>
                            <a:schemeClr val="tx1"/>
                          </a:solidFill>
                        </a:rPr>
                        <a:t> عن نفسك</a:t>
                      </a:r>
                      <a:endParaRPr lang="ar-SA" sz="2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SA" sz="2400" b="1" dirty="0">
                          <a:solidFill>
                            <a:schemeClr val="tx1"/>
                          </a:solidFill>
                        </a:rPr>
                        <a:t>كيف</a:t>
                      </a:r>
                      <a:r>
                        <a:rPr lang="ar-SA" sz="2400" b="1" baseline="0" dirty="0">
                          <a:solidFill>
                            <a:schemeClr val="tx1"/>
                          </a:solidFill>
                        </a:rPr>
                        <a:t> تصف المظهر الخارجي</a:t>
                      </a:r>
                      <a:endParaRPr lang="ar-SA" sz="2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SA" sz="2400" b="1" dirty="0">
                          <a:solidFill>
                            <a:schemeClr val="tx1"/>
                          </a:solidFill>
                        </a:rPr>
                        <a:t>كيف تعبّر عن انزعاجك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78497">
                <a:tc>
                  <a:txBody>
                    <a:bodyPr/>
                    <a:lstStyle/>
                    <a:p>
                      <a:pPr algn="ctr" rtl="1"/>
                      <a:r>
                        <a:rPr lang="ar-SA" sz="2400" b="1" dirty="0">
                          <a:solidFill>
                            <a:schemeClr val="bg1"/>
                          </a:solidFill>
                        </a:rPr>
                        <a:t>كيف تعبّر عن عائلتك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SA" sz="2400" b="1" dirty="0"/>
                        <a:t>كيف تعبّر عن دينك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SA" sz="2400" b="1" dirty="0"/>
                        <a:t>كيف تعبّر عن اعتذارك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78497">
                <a:tc>
                  <a:txBody>
                    <a:bodyPr/>
                    <a:lstStyle/>
                    <a:p>
                      <a:pPr algn="ctr" rtl="1"/>
                      <a:r>
                        <a:rPr lang="ar-SA" sz="2400" b="1" dirty="0"/>
                        <a:t>كيف تعبّر عن يومك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SA" sz="2400" b="1" dirty="0"/>
                        <a:t>كيف تعبّر عن وطنك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SA" sz="2400" b="1" dirty="0"/>
                        <a:t>كيف تطلب</a:t>
                      </a:r>
                      <a:r>
                        <a:rPr lang="ar-SA" sz="2400" b="1" baseline="0" dirty="0"/>
                        <a:t> المساعدة</a:t>
                      </a:r>
                      <a:endParaRPr lang="ar-SA" sz="2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78497">
                <a:tc>
                  <a:txBody>
                    <a:bodyPr/>
                    <a:lstStyle/>
                    <a:p>
                      <a:pPr algn="r" rtl="1"/>
                      <a:r>
                        <a:rPr lang="ar-SA" sz="2400" b="1" dirty="0"/>
                        <a:t>كيف تعبّر عن عملك / دراستك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SA" sz="2400" b="1" dirty="0"/>
                        <a:t>كيف تصف موقع مكان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SA" sz="2400" b="1" dirty="0"/>
                        <a:t>كيف تجتاز المقابلة الشخصية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78497">
                <a:tc>
                  <a:txBody>
                    <a:bodyPr/>
                    <a:lstStyle/>
                    <a:p>
                      <a:pPr algn="ctr" rtl="1"/>
                      <a:r>
                        <a:rPr lang="ar-SA" sz="2400" b="1" dirty="0"/>
                        <a:t>كيف تعبّر عن هواياتك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SA" sz="2400" b="1" dirty="0"/>
                        <a:t>كيف تعبّر عن حُبك لشخص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SA" sz="2400" b="1" dirty="0"/>
                        <a:t>كيف تعبّر عن تفاصيل السفر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119970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8800" b="1" dirty="0"/>
              <a:t>  </a:t>
            </a:r>
            <a:endParaRPr lang="ar-SA" sz="8800" b="1" dirty="0"/>
          </a:p>
        </p:txBody>
      </p:sp>
      <p:sp>
        <p:nvSpPr>
          <p:cNvPr id="4" name="مستطيل 3"/>
          <p:cNvSpPr/>
          <p:nvPr/>
        </p:nvSpPr>
        <p:spPr>
          <a:xfrm>
            <a:off x="2591780" y="328405"/>
            <a:ext cx="4536504" cy="100811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4000" b="1" dirty="0">
                <a:solidFill>
                  <a:schemeClr val="tx1"/>
                </a:solidFill>
              </a:rPr>
              <a:t>كيف تعبّر عن عائلتك ؟</a:t>
            </a:r>
          </a:p>
        </p:txBody>
      </p:sp>
      <p:pic>
        <p:nvPicPr>
          <p:cNvPr id="7" name="صورة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2" t="20600" r="3142" b="20000"/>
          <a:stretch/>
        </p:blipFill>
        <p:spPr>
          <a:xfrm>
            <a:off x="2591780" y="1484784"/>
            <a:ext cx="4495516" cy="281273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مستطيل 2"/>
          <p:cNvSpPr/>
          <p:nvPr/>
        </p:nvSpPr>
        <p:spPr>
          <a:xfrm>
            <a:off x="107504" y="5445224"/>
            <a:ext cx="4578214" cy="126876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2400" b="1" dirty="0">
                <a:solidFill>
                  <a:schemeClr val="tx1"/>
                </a:solidFill>
              </a:rPr>
              <a:t>وَاللَّهُ جَعَلَ لَكُمْ مِنْ أَنْفُسِكُمْ أَزْوَاجًا وَجَعَلَ لَكُمْ مِنْ أَزْوَاجِكُمْ بَنِينَ وَحَفَدَةً وَرَزَقَكُمْ مِنَ الطَّيِّبَاتِ أَفَبِالْبَاطِلِ يُؤْمِنُونَ وَبِنِعْمَتِ اللَّهِ هُمْ يَكْفُرُونَ </a:t>
            </a:r>
          </a:p>
        </p:txBody>
      </p:sp>
    </p:spTree>
    <p:extLst>
      <p:ext uri="{BB962C8B-B14F-4D97-AF65-F5344CB8AC3E}">
        <p14:creationId xmlns:p14="http://schemas.microsoft.com/office/powerpoint/2010/main" val="6301281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solidFill>
            <a:schemeClr val="accent6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br>
              <a:rPr lang="ar-SA" sz="11500" dirty="0">
                <a:latin typeface="Aldhabi" panose="01000000000000000000" pitchFamily="2" charset="-78"/>
                <a:cs typeface="Aldhabi" panose="01000000000000000000" pitchFamily="2" charset="-78"/>
              </a:rPr>
            </a:br>
            <a:r>
              <a:rPr lang="ar-SA" sz="11500" dirty="0">
                <a:latin typeface="Aldhabi" panose="01000000000000000000" pitchFamily="2" charset="-78"/>
                <a:cs typeface="Aldhabi" panose="01000000000000000000" pitchFamily="2" charset="-78"/>
              </a:rPr>
              <a:t>وقُلْ رَبِّ زِدْنِي عِلْمًا </a:t>
            </a: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1268760"/>
            <a:ext cx="2160240" cy="228985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70893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8800" b="1" dirty="0"/>
              <a:t>  </a:t>
            </a:r>
            <a:endParaRPr lang="ar-SA" sz="8800" b="1" dirty="0"/>
          </a:p>
        </p:txBody>
      </p:sp>
      <p:sp>
        <p:nvSpPr>
          <p:cNvPr id="3" name="شكل بيضاوي 2"/>
          <p:cNvSpPr/>
          <p:nvPr/>
        </p:nvSpPr>
        <p:spPr>
          <a:xfrm>
            <a:off x="193598" y="980728"/>
            <a:ext cx="4284476" cy="2016224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Members of family</a:t>
            </a:r>
          </a:p>
          <a:p>
            <a:pPr algn="ctr"/>
            <a:r>
              <a:rPr lang="ar-SA" sz="2800" b="1" dirty="0">
                <a:solidFill>
                  <a:schemeClr val="bg1"/>
                </a:solidFill>
              </a:rPr>
              <a:t>(أفراد العائلة)</a:t>
            </a:r>
          </a:p>
          <a:p>
            <a:pPr algn="ctr"/>
            <a:endParaRPr lang="ar-SA" sz="2400" b="1" dirty="0">
              <a:solidFill>
                <a:schemeClr val="bg1"/>
              </a:solidFill>
            </a:endParaRPr>
          </a:p>
        </p:txBody>
      </p:sp>
      <p:sp>
        <p:nvSpPr>
          <p:cNvPr id="5" name="شكل بيضاوي 4"/>
          <p:cNvSpPr/>
          <p:nvPr/>
        </p:nvSpPr>
        <p:spPr>
          <a:xfrm>
            <a:off x="1835696" y="2636912"/>
            <a:ext cx="4752528" cy="2016224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Number of members</a:t>
            </a:r>
          </a:p>
          <a:p>
            <a:pPr algn="ctr"/>
            <a:r>
              <a:rPr lang="ar-SA" sz="2800" b="1" dirty="0">
                <a:solidFill>
                  <a:schemeClr val="bg1"/>
                </a:solidFill>
              </a:rPr>
              <a:t>(عدد الأفراد)</a:t>
            </a:r>
          </a:p>
          <a:p>
            <a:pPr algn="ctr"/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6" name="شكل بيضاوي 5"/>
          <p:cNvSpPr/>
          <p:nvPr/>
        </p:nvSpPr>
        <p:spPr>
          <a:xfrm>
            <a:off x="3995936" y="4221088"/>
            <a:ext cx="3883012" cy="2016224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History of family</a:t>
            </a:r>
          </a:p>
          <a:p>
            <a:pPr algn="ctr"/>
            <a:r>
              <a:rPr lang="ar-SA" sz="2800" b="1" dirty="0">
                <a:solidFill>
                  <a:schemeClr val="bg1"/>
                </a:solidFill>
              </a:rPr>
              <a:t>(ترتيب العائلة)</a:t>
            </a:r>
          </a:p>
        </p:txBody>
      </p:sp>
    </p:spTree>
    <p:extLst>
      <p:ext uri="{BB962C8B-B14F-4D97-AF65-F5344CB8AC3E}">
        <p14:creationId xmlns:p14="http://schemas.microsoft.com/office/powerpoint/2010/main" val="750559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8800" b="1" dirty="0"/>
              <a:t>  </a:t>
            </a:r>
            <a:endParaRPr lang="ar-SA" sz="8800" b="1" dirty="0"/>
          </a:p>
        </p:txBody>
      </p:sp>
      <p:sp>
        <p:nvSpPr>
          <p:cNvPr id="3" name="شكل بيضاوي 2"/>
          <p:cNvSpPr/>
          <p:nvPr/>
        </p:nvSpPr>
        <p:spPr>
          <a:xfrm>
            <a:off x="3131840" y="260648"/>
            <a:ext cx="5364596" cy="1800200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Members of family</a:t>
            </a:r>
          </a:p>
          <a:p>
            <a:pPr algn="ctr"/>
            <a:r>
              <a:rPr lang="ar-SA" sz="3600" b="1" dirty="0">
                <a:solidFill>
                  <a:schemeClr val="bg1"/>
                </a:solidFill>
              </a:rPr>
              <a:t>( أفراد العائلة )</a:t>
            </a:r>
          </a:p>
        </p:txBody>
      </p:sp>
      <p:sp>
        <p:nvSpPr>
          <p:cNvPr id="7" name="سهم للأسفل 6"/>
          <p:cNvSpPr/>
          <p:nvPr/>
        </p:nvSpPr>
        <p:spPr>
          <a:xfrm rot="1658756">
            <a:off x="3902248" y="1372979"/>
            <a:ext cx="527810" cy="1206751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8" name="مستطيل 7"/>
          <p:cNvSpPr/>
          <p:nvPr/>
        </p:nvSpPr>
        <p:spPr>
          <a:xfrm>
            <a:off x="3731511" y="5916116"/>
            <a:ext cx="2016224" cy="9418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200" b="1" dirty="0">
                <a:solidFill>
                  <a:schemeClr val="tx1"/>
                </a:solidFill>
              </a:rPr>
              <a:t>شجرة العائلة</a:t>
            </a:r>
          </a:p>
        </p:txBody>
      </p:sp>
      <p:sp>
        <p:nvSpPr>
          <p:cNvPr id="9" name="مستطيل 8"/>
          <p:cNvSpPr/>
          <p:nvPr/>
        </p:nvSpPr>
        <p:spPr>
          <a:xfrm>
            <a:off x="1618127" y="5877272"/>
            <a:ext cx="2113384" cy="9807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</a:rPr>
              <a:t>Family tree</a:t>
            </a:r>
            <a:endParaRPr lang="ar-SA" sz="3200" b="1" dirty="0">
              <a:solidFill>
                <a:schemeClr val="tx1"/>
              </a:solidFill>
            </a:endParaRPr>
          </a:p>
        </p:txBody>
      </p:sp>
      <p:pic>
        <p:nvPicPr>
          <p:cNvPr id="4" name="صورة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0578" y="2996952"/>
            <a:ext cx="2881865" cy="2937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884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solidFill>
            <a:schemeClr val="accent6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r>
              <a:rPr lang="en-US" sz="3200" b="1" dirty="0"/>
              <a:t>                   </a:t>
            </a:r>
            <a:endParaRPr lang="ar-SA" sz="3200" b="1" dirty="0"/>
          </a:p>
        </p:txBody>
      </p:sp>
      <p:pic>
        <p:nvPicPr>
          <p:cNvPr id="4" name="صورة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9984" y="195465"/>
            <a:ext cx="4502325" cy="640330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سهم للأسفل 4"/>
          <p:cNvSpPr/>
          <p:nvPr/>
        </p:nvSpPr>
        <p:spPr>
          <a:xfrm rot="6336193">
            <a:off x="2725034" y="236040"/>
            <a:ext cx="629900" cy="1544968"/>
          </a:xfrm>
          <a:prstGeom prst="downArrow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6" name="شكل بيضاوي 5"/>
          <p:cNvSpPr/>
          <p:nvPr/>
        </p:nvSpPr>
        <p:spPr>
          <a:xfrm>
            <a:off x="123022" y="133042"/>
            <a:ext cx="2088232" cy="1306466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</a:rPr>
              <a:t>Mother</a:t>
            </a:r>
          </a:p>
          <a:p>
            <a:pPr algn="ctr"/>
            <a:r>
              <a:rPr lang="ar-SA" sz="3200" b="1" dirty="0">
                <a:solidFill>
                  <a:schemeClr val="tx1"/>
                </a:solidFill>
              </a:rPr>
              <a:t>( الأم )</a:t>
            </a:r>
            <a:endParaRPr lang="en-US" sz="3200" b="1" dirty="0">
              <a:solidFill>
                <a:schemeClr val="tx1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2154315">
            <a:off x="6929516" y="791487"/>
            <a:ext cx="1225587" cy="653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شكل بيضاوي 10"/>
          <p:cNvSpPr/>
          <p:nvPr/>
        </p:nvSpPr>
        <p:spPr>
          <a:xfrm>
            <a:off x="7047022" y="1700808"/>
            <a:ext cx="2088232" cy="106371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</a:rPr>
              <a:t>Father</a:t>
            </a:r>
          </a:p>
          <a:p>
            <a:pPr algn="ctr"/>
            <a:r>
              <a:rPr lang="ar-SA" sz="3200" b="1" dirty="0">
                <a:solidFill>
                  <a:schemeClr val="tx1"/>
                </a:solidFill>
              </a:rPr>
              <a:t>( الأب )</a:t>
            </a:r>
            <a:endParaRPr lang="en-US" sz="3200" b="1" dirty="0">
              <a:solidFill>
                <a:schemeClr val="tx1"/>
              </a:solidFill>
            </a:endParaRPr>
          </a:p>
        </p:txBody>
      </p:sp>
      <p:sp>
        <p:nvSpPr>
          <p:cNvPr id="12" name="سهم للأسفل 11"/>
          <p:cNvSpPr/>
          <p:nvPr/>
        </p:nvSpPr>
        <p:spPr>
          <a:xfrm rot="5204318">
            <a:off x="2884419" y="4898125"/>
            <a:ext cx="533434" cy="1327799"/>
          </a:xfrm>
          <a:prstGeom prst="downArrow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13" name="شكل بيضاوي 12"/>
          <p:cNvSpPr/>
          <p:nvPr/>
        </p:nvSpPr>
        <p:spPr>
          <a:xfrm>
            <a:off x="22536" y="5020241"/>
            <a:ext cx="2188717" cy="1306466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</a:rPr>
              <a:t>Brother</a:t>
            </a:r>
          </a:p>
          <a:p>
            <a:pPr algn="ctr"/>
            <a:r>
              <a:rPr lang="ar-SA" sz="3200" b="1" dirty="0">
                <a:solidFill>
                  <a:schemeClr val="tx1"/>
                </a:solidFill>
              </a:rPr>
              <a:t>( الأخ )</a:t>
            </a:r>
            <a:endParaRPr lang="en-US" sz="3200" b="1" dirty="0">
              <a:solidFill>
                <a:schemeClr val="tx1"/>
              </a:solidFill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2664402">
            <a:off x="6835097" y="4978731"/>
            <a:ext cx="1225587" cy="653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شكل بيضاوي 14"/>
          <p:cNvSpPr/>
          <p:nvPr/>
        </p:nvSpPr>
        <p:spPr>
          <a:xfrm>
            <a:off x="7055768" y="5761700"/>
            <a:ext cx="2088232" cy="106371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</a:rPr>
              <a:t>Sister</a:t>
            </a:r>
          </a:p>
          <a:p>
            <a:pPr algn="ctr"/>
            <a:r>
              <a:rPr lang="ar-SA" sz="3200" b="1" dirty="0">
                <a:solidFill>
                  <a:schemeClr val="tx1"/>
                </a:solidFill>
              </a:rPr>
              <a:t>( الأخت )</a:t>
            </a:r>
            <a:endParaRPr lang="en-US" sz="3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70683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solidFill>
            <a:schemeClr val="accent6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r>
              <a:rPr lang="ar-SA" sz="3200" b="1" dirty="0"/>
              <a:t>         </a:t>
            </a:r>
          </a:p>
        </p:txBody>
      </p:sp>
      <p:sp>
        <p:nvSpPr>
          <p:cNvPr id="8" name="مستطيل 7"/>
          <p:cNvSpPr/>
          <p:nvPr/>
        </p:nvSpPr>
        <p:spPr>
          <a:xfrm>
            <a:off x="899592" y="260648"/>
            <a:ext cx="4680520" cy="136815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b="1" dirty="0">
                <a:solidFill>
                  <a:schemeClr val="tx1"/>
                </a:solidFill>
              </a:rPr>
              <a:t> </a:t>
            </a:r>
            <a:r>
              <a:rPr lang="ar-SA" sz="3200" b="1" dirty="0">
                <a:solidFill>
                  <a:schemeClr val="tx1"/>
                </a:solidFill>
              </a:rPr>
              <a:t>في اللغة العربية نجمع مصطلحي الأم والأب تحت مصطلح واحد</a:t>
            </a:r>
          </a:p>
        </p:txBody>
      </p:sp>
      <p:sp>
        <p:nvSpPr>
          <p:cNvPr id="9" name="سهم للأسفل 8"/>
          <p:cNvSpPr/>
          <p:nvPr/>
        </p:nvSpPr>
        <p:spPr>
          <a:xfrm>
            <a:off x="1768731" y="1629183"/>
            <a:ext cx="362669" cy="720080"/>
          </a:xfrm>
          <a:prstGeom prst="downArrow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10" name="مستطيل 9"/>
          <p:cNvSpPr/>
          <p:nvPr/>
        </p:nvSpPr>
        <p:spPr>
          <a:xfrm>
            <a:off x="676444" y="2497492"/>
            <a:ext cx="2238605" cy="69837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200" b="1" dirty="0">
                <a:solidFill>
                  <a:schemeClr val="tx1"/>
                </a:solidFill>
              </a:rPr>
              <a:t>« الوالــديـن »</a:t>
            </a:r>
          </a:p>
        </p:txBody>
      </p:sp>
      <p:sp>
        <p:nvSpPr>
          <p:cNvPr id="17" name="مستطيل 16"/>
          <p:cNvSpPr/>
          <p:nvPr/>
        </p:nvSpPr>
        <p:spPr>
          <a:xfrm>
            <a:off x="3500436" y="3717032"/>
            <a:ext cx="5428556" cy="144016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b="1" dirty="0">
                <a:solidFill>
                  <a:schemeClr val="tx1"/>
                </a:solidFill>
              </a:rPr>
              <a:t> </a:t>
            </a:r>
            <a:r>
              <a:rPr lang="ar-SA" sz="3200" b="1" dirty="0">
                <a:solidFill>
                  <a:schemeClr val="tx1"/>
                </a:solidFill>
              </a:rPr>
              <a:t>كذلك في اللغة الإنجليزية نجمع مصطلحي الأم والأب تحت مصطلح واحد</a:t>
            </a:r>
          </a:p>
        </p:txBody>
      </p:sp>
      <p:sp>
        <p:nvSpPr>
          <p:cNvPr id="18" name="سهم للأسفل 17"/>
          <p:cNvSpPr/>
          <p:nvPr/>
        </p:nvSpPr>
        <p:spPr>
          <a:xfrm>
            <a:off x="7991065" y="5157192"/>
            <a:ext cx="362669" cy="720080"/>
          </a:xfrm>
          <a:prstGeom prst="downArrow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19" name="مستطيل 18"/>
          <p:cNvSpPr/>
          <p:nvPr/>
        </p:nvSpPr>
        <p:spPr>
          <a:xfrm>
            <a:off x="6702538" y="6021288"/>
            <a:ext cx="2088232" cy="69837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200" b="1" dirty="0">
                <a:solidFill>
                  <a:schemeClr val="tx1"/>
                </a:solidFill>
              </a:rPr>
              <a:t>«</a:t>
            </a:r>
            <a:r>
              <a:rPr lang="en-US" sz="3200" b="1" dirty="0">
                <a:solidFill>
                  <a:schemeClr val="tx1"/>
                </a:solidFill>
              </a:rPr>
              <a:t> Parents </a:t>
            </a:r>
            <a:r>
              <a:rPr lang="ar-SA" sz="3200" b="1" dirty="0">
                <a:solidFill>
                  <a:schemeClr val="tx1"/>
                </a:solidFill>
              </a:rPr>
              <a:t>»</a:t>
            </a:r>
          </a:p>
        </p:txBody>
      </p:sp>
    </p:spTree>
    <p:extLst>
      <p:ext uri="{BB962C8B-B14F-4D97-AF65-F5344CB8AC3E}">
        <p14:creationId xmlns:p14="http://schemas.microsoft.com/office/powerpoint/2010/main" val="14124381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solidFill>
            <a:schemeClr val="accent6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r>
              <a:rPr lang="en-US" sz="3200" b="1" dirty="0"/>
              <a:t>                   </a:t>
            </a:r>
            <a:endParaRPr lang="ar-SA" sz="3200" b="1" dirty="0"/>
          </a:p>
        </p:txBody>
      </p:sp>
      <p:pic>
        <p:nvPicPr>
          <p:cNvPr id="3" name="صورة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1" b="6717"/>
          <a:stretch/>
        </p:blipFill>
        <p:spPr>
          <a:xfrm>
            <a:off x="1763688" y="908720"/>
            <a:ext cx="4536504" cy="468721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سهم للأسفل 6"/>
          <p:cNvSpPr/>
          <p:nvPr/>
        </p:nvSpPr>
        <p:spPr>
          <a:xfrm rot="14730031">
            <a:off x="5715973" y="1216278"/>
            <a:ext cx="494627" cy="1727234"/>
          </a:xfrm>
          <a:prstGeom prst="downArrow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4" name="شكل بيضاوي 3"/>
          <p:cNvSpPr/>
          <p:nvPr/>
        </p:nvSpPr>
        <p:spPr>
          <a:xfrm>
            <a:off x="6851704" y="841628"/>
            <a:ext cx="2112783" cy="1152128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Husband</a:t>
            </a:r>
          </a:p>
          <a:p>
            <a:pPr algn="ctr"/>
            <a:r>
              <a:rPr lang="ar-SA" sz="2800" b="1" dirty="0">
                <a:solidFill>
                  <a:schemeClr val="tx1"/>
                </a:solidFill>
              </a:rPr>
              <a:t>( الزوج )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067753">
            <a:off x="1433315" y="2119191"/>
            <a:ext cx="1777470" cy="1071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شكل بيضاوي 7"/>
          <p:cNvSpPr/>
          <p:nvPr/>
        </p:nvSpPr>
        <p:spPr>
          <a:xfrm>
            <a:off x="-20283" y="1041585"/>
            <a:ext cx="2216019" cy="1152128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Wife</a:t>
            </a:r>
          </a:p>
          <a:p>
            <a:pPr algn="ctr"/>
            <a:r>
              <a:rPr lang="ar-SA" sz="2800" b="1" dirty="0">
                <a:solidFill>
                  <a:schemeClr val="tx1"/>
                </a:solidFill>
              </a:rPr>
              <a:t>( الزوجة )</a:t>
            </a:r>
          </a:p>
        </p:txBody>
      </p:sp>
      <p:sp>
        <p:nvSpPr>
          <p:cNvPr id="9" name="سهم للأسفل 8"/>
          <p:cNvSpPr/>
          <p:nvPr/>
        </p:nvSpPr>
        <p:spPr>
          <a:xfrm rot="16836469">
            <a:off x="5939151" y="3831546"/>
            <a:ext cx="494627" cy="1727234"/>
          </a:xfrm>
          <a:prstGeom prst="downArrow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10" name="شكل بيضاوي 9"/>
          <p:cNvSpPr/>
          <p:nvPr/>
        </p:nvSpPr>
        <p:spPr>
          <a:xfrm>
            <a:off x="6851704" y="4745269"/>
            <a:ext cx="2292296" cy="1152128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Daughter</a:t>
            </a:r>
          </a:p>
          <a:p>
            <a:pPr algn="ctr"/>
            <a:r>
              <a:rPr lang="ar-SA" sz="2800" b="1" dirty="0">
                <a:solidFill>
                  <a:schemeClr val="tx1"/>
                </a:solidFill>
              </a:rPr>
              <a:t>( الابنة )</a:t>
            </a:r>
          </a:p>
        </p:txBody>
      </p:sp>
      <p:sp>
        <p:nvSpPr>
          <p:cNvPr id="11" name="سهم للأسفل 10"/>
          <p:cNvSpPr/>
          <p:nvPr/>
        </p:nvSpPr>
        <p:spPr>
          <a:xfrm rot="3738471">
            <a:off x="1630869" y="4254356"/>
            <a:ext cx="503015" cy="978142"/>
          </a:xfrm>
          <a:prstGeom prst="downArrow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12" name="شكل بيضاوي 11"/>
          <p:cNvSpPr/>
          <p:nvPr/>
        </p:nvSpPr>
        <p:spPr>
          <a:xfrm>
            <a:off x="-1" y="5019873"/>
            <a:ext cx="1763689" cy="1152128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Son</a:t>
            </a:r>
          </a:p>
          <a:p>
            <a:pPr algn="ctr"/>
            <a:r>
              <a:rPr lang="ar-SA" sz="2800" b="1" dirty="0">
                <a:solidFill>
                  <a:schemeClr val="tx1"/>
                </a:solidFill>
              </a:rPr>
              <a:t>( الابن )</a:t>
            </a:r>
          </a:p>
        </p:txBody>
      </p:sp>
    </p:spTree>
    <p:extLst>
      <p:ext uri="{BB962C8B-B14F-4D97-AF65-F5344CB8AC3E}">
        <p14:creationId xmlns:p14="http://schemas.microsoft.com/office/powerpoint/2010/main" val="20042763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8800" b="1" dirty="0"/>
              <a:t>  </a:t>
            </a:r>
            <a:endParaRPr lang="ar-SA" sz="8800" b="1" dirty="0"/>
          </a:p>
        </p:txBody>
      </p:sp>
      <p:sp>
        <p:nvSpPr>
          <p:cNvPr id="4" name="مستطيل مستدير الزوايا 3"/>
          <p:cNvSpPr/>
          <p:nvPr/>
        </p:nvSpPr>
        <p:spPr>
          <a:xfrm>
            <a:off x="251520" y="1700808"/>
            <a:ext cx="4103893" cy="1224136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</a:rPr>
              <a:t>Expecting a child</a:t>
            </a:r>
            <a:endParaRPr lang="ar-SA" sz="3600" b="1" dirty="0">
              <a:solidFill>
                <a:schemeClr val="tx1"/>
              </a:solidFill>
            </a:endParaRPr>
          </a:p>
        </p:txBody>
      </p:sp>
      <p:sp>
        <p:nvSpPr>
          <p:cNvPr id="18" name="مستطيل مستدير الزوايا 17"/>
          <p:cNvSpPr/>
          <p:nvPr/>
        </p:nvSpPr>
        <p:spPr>
          <a:xfrm>
            <a:off x="1748273" y="4941168"/>
            <a:ext cx="6192688" cy="144016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600" b="1" dirty="0">
                <a:solidFill>
                  <a:schemeClr val="tx1"/>
                </a:solidFill>
              </a:rPr>
              <a:t>لو قرأت هذا المصطلح في يوم من الأيام</a:t>
            </a:r>
          </a:p>
          <a:p>
            <a:pPr algn="ctr"/>
            <a:r>
              <a:rPr lang="ar-SA" sz="3600" b="1" dirty="0">
                <a:solidFill>
                  <a:schemeClr val="tx1"/>
                </a:solidFill>
              </a:rPr>
              <a:t>تذكّر أنها تعني : ( </a:t>
            </a:r>
            <a:r>
              <a:rPr lang="ar-SA" sz="3600" b="1" dirty="0">
                <a:solidFill>
                  <a:srgbClr val="00B0F0"/>
                </a:solidFill>
              </a:rPr>
              <a:t>حامل</a:t>
            </a:r>
            <a:r>
              <a:rPr lang="ar-SA" sz="3600" b="1" dirty="0">
                <a:solidFill>
                  <a:schemeClr val="tx1"/>
                </a:solidFill>
              </a:rPr>
              <a:t> , </a:t>
            </a:r>
            <a:r>
              <a:rPr lang="ar-SA" sz="3600" b="1" dirty="0">
                <a:solidFill>
                  <a:srgbClr val="00B0F0"/>
                </a:solidFill>
              </a:rPr>
              <a:t>حبلى</a:t>
            </a:r>
            <a:r>
              <a:rPr lang="ar-SA" sz="3600" b="1" dirty="0">
                <a:solidFill>
                  <a:schemeClr val="tx1"/>
                </a:solidFill>
              </a:rPr>
              <a:t> )</a:t>
            </a:r>
          </a:p>
        </p:txBody>
      </p:sp>
      <p:pic>
        <p:nvPicPr>
          <p:cNvPr id="5" name="صورة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096" y="393162"/>
            <a:ext cx="3097138" cy="383942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0" name="سهم إلى اليمين 9"/>
          <p:cNvSpPr/>
          <p:nvPr/>
        </p:nvSpPr>
        <p:spPr>
          <a:xfrm>
            <a:off x="4355413" y="2070559"/>
            <a:ext cx="978408" cy="484632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20758063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solidFill>
            <a:schemeClr val="accent6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r>
              <a:rPr lang="en-US" sz="3200" b="1" dirty="0"/>
              <a:t>                   </a:t>
            </a:r>
            <a:endParaRPr lang="ar-SA" sz="3200" b="1" dirty="0"/>
          </a:p>
        </p:txBody>
      </p:sp>
      <p:pic>
        <p:nvPicPr>
          <p:cNvPr id="15" name="صورة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768" y="-410007"/>
            <a:ext cx="4917870" cy="4917870"/>
          </a:xfrm>
          <a:prstGeom prst="rect">
            <a:avLst/>
          </a:prstGeom>
        </p:spPr>
      </p:pic>
      <p:sp>
        <p:nvSpPr>
          <p:cNvPr id="18" name="سهم للأسفل 17"/>
          <p:cNvSpPr/>
          <p:nvPr/>
        </p:nvSpPr>
        <p:spPr>
          <a:xfrm rot="2335577">
            <a:off x="2710386" y="3727774"/>
            <a:ext cx="484632" cy="1351031"/>
          </a:xfrm>
          <a:prstGeom prst="downArrow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640651">
            <a:off x="6028750" y="3922870"/>
            <a:ext cx="1017587" cy="1169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شكل بيضاوي 19"/>
          <p:cNvSpPr/>
          <p:nvPr/>
        </p:nvSpPr>
        <p:spPr>
          <a:xfrm>
            <a:off x="539552" y="5081063"/>
            <a:ext cx="2771800" cy="1340768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</a:rPr>
              <a:t>Grand</a:t>
            </a:r>
            <a:r>
              <a:rPr lang="en-US" sz="3200" b="1" dirty="0">
                <a:solidFill>
                  <a:srgbClr val="00B0F0"/>
                </a:solidFill>
              </a:rPr>
              <a:t>son</a:t>
            </a:r>
          </a:p>
          <a:p>
            <a:pPr algn="ctr"/>
            <a:r>
              <a:rPr lang="ar-SA" sz="3200" b="1" dirty="0">
                <a:solidFill>
                  <a:schemeClr val="tx1"/>
                </a:solidFill>
              </a:rPr>
              <a:t>( الحفيد )</a:t>
            </a:r>
          </a:p>
        </p:txBody>
      </p:sp>
      <p:sp>
        <p:nvSpPr>
          <p:cNvPr id="24" name="شكل بيضاوي 23"/>
          <p:cNvSpPr/>
          <p:nvPr/>
        </p:nvSpPr>
        <p:spPr>
          <a:xfrm>
            <a:off x="5580112" y="5210671"/>
            <a:ext cx="3207426" cy="1340768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</a:rPr>
              <a:t>Grand</a:t>
            </a:r>
            <a:r>
              <a:rPr lang="en-US" sz="3200" b="1" dirty="0">
                <a:solidFill>
                  <a:srgbClr val="00B0F0"/>
                </a:solidFill>
              </a:rPr>
              <a:t>father</a:t>
            </a:r>
          </a:p>
          <a:p>
            <a:pPr algn="ctr"/>
            <a:r>
              <a:rPr lang="ar-SA" sz="3200" b="1" dirty="0">
                <a:solidFill>
                  <a:schemeClr val="tx1"/>
                </a:solidFill>
              </a:rPr>
              <a:t>( الجد )</a:t>
            </a:r>
          </a:p>
        </p:txBody>
      </p:sp>
    </p:spTree>
    <p:extLst>
      <p:ext uri="{BB962C8B-B14F-4D97-AF65-F5344CB8AC3E}">
        <p14:creationId xmlns:p14="http://schemas.microsoft.com/office/powerpoint/2010/main" val="76083754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solidFill>
            <a:schemeClr val="accent6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r>
              <a:rPr lang="en-US" sz="3200" b="1" dirty="0"/>
              <a:t>                   </a:t>
            </a:r>
            <a:endParaRPr lang="ar-SA" sz="3200" b="1" dirty="0"/>
          </a:p>
        </p:txBody>
      </p:sp>
      <p:pic>
        <p:nvPicPr>
          <p:cNvPr id="5" name="صورة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8" t="3844" r="9665" b="3811"/>
          <a:stretch/>
        </p:blipFill>
        <p:spPr>
          <a:xfrm>
            <a:off x="420202" y="1142054"/>
            <a:ext cx="4079790" cy="368413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3" name="سهم إلى اليمين 12"/>
          <p:cNvSpPr/>
          <p:nvPr/>
        </p:nvSpPr>
        <p:spPr>
          <a:xfrm rot="20276642">
            <a:off x="3646467" y="2093731"/>
            <a:ext cx="1440160" cy="484632"/>
          </a:xfrm>
          <a:prstGeom prst="rightArrow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94350">
            <a:off x="2497589" y="3875474"/>
            <a:ext cx="2910186" cy="6257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شكل بيضاوي 13"/>
          <p:cNvSpPr/>
          <p:nvPr/>
        </p:nvSpPr>
        <p:spPr>
          <a:xfrm>
            <a:off x="4860032" y="493982"/>
            <a:ext cx="4071618" cy="1296144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</a:rPr>
              <a:t>Grand</a:t>
            </a:r>
            <a:r>
              <a:rPr lang="en-US" sz="3200" b="1" dirty="0">
                <a:solidFill>
                  <a:srgbClr val="00B0F0"/>
                </a:solidFill>
              </a:rPr>
              <a:t>daughter</a:t>
            </a:r>
          </a:p>
          <a:p>
            <a:pPr algn="ctr"/>
            <a:r>
              <a:rPr lang="ar-SA" sz="3200" b="1" dirty="0">
                <a:solidFill>
                  <a:schemeClr val="tx1"/>
                </a:solidFill>
              </a:rPr>
              <a:t>( الحفيدة )</a:t>
            </a:r>
          </a:p>
        </p:txBody>
      </p:sp>
      <p:sp>
        <p:nvSpPr>
          <p:cNvPr id="19" name="شكل بيضاوي 18"/>
          <p:cNvSpPr/>
          <p:nvPr/>
        </p:nvSpPr>
        <p:spPr>
          <a:xfrm>
            <a:off x="5317164" y="4418568"/>
            <a:ext cx="3600400" cy="1296144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</a:rPr>
              <a:t>Grand</a:t>
            </a:r>
            <a:r>
              <a:rPr lang="en-US" sz="3200" b="1" dirty="0">
                <a:solidFill>
                  <a:srgbClr val="00B0F0"/>
                </a:solidFill>
              </a:rPr>
              <a:t>mother</a:t>
            </a:r>
          </a:p>
          <a:p>
            <a:pPr algn="ctr"/>
            <a:r>
              <a:rPr lang="ar-SA" sz="3200" b="1" dirty="0">
                <a:solidFill>
                  <a:schemeClr val="tx1"/>
                </a:solidFill>
              </a:rPr>
              <a:t>( الجدة ) </a:t>
            </a:r>
          </a:p>
        </p:txBody>
      </p:sp>
    </p:spTree>
    <p:extLst>
      <p:ext uri="{BB962C8B-B14F-4D97-AF65-F5344CB8AC3E}">
        <p14:creationId xmlns:p14="http://schemas.microsoft.com/office/powerpoint/2010/main" val="423298500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solidFill>
            <a:schemeClr val="accent6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r>
              <a:rPr lang="en-US" sz="3200" b="1" dirty="0"/>
              <a:t>                   </a:t>
            </a:r>
            <a:endParaRPr lang="ar-SA" sz="3200" b="1" dirty="0"/>
          </a:p>
        </p:txBody>
      </p:sp>
      <p:pic>
        <p:nvPicPr>
          <p:cNvPr id="3" name="صورة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771"/>
          <a:stretch/>
        </p:blipFill>
        <p:spPr>
          <a:xfrm>
            <a:off x="2426046" y="980728"/>
            <a:ext cx="3542506" cy="4464496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4278352">
            <a:off x="2286442" y="1220167"/>
            <a:ext cx="1508249" cy="8796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428161">
            <a:off x="5739068" y="1752224"/>
            <a:ext cx="1420813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شكل بيضاوي 3"/>
          <p:cNvSpPr/>
          <p:nvPr/>
        </p:nvSpPr>
        <p:spPr>
          <a:xfrm>
            <a:off x="6156176" y="371501"/>
            <a:ext cx="2843808" cy="1218454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Uncle</a:t>
            </a:r>
          </a:p>
          <a:p>
            <a:pPr algn="ctr"/>
            <a:r>
              <a:rPr lang="ar-SA" sz="2400" b="1" dirty="0">
                <a:solidFill>
                  <a:schemeClr val="tx1"/>
                </a:solidFill>
              </a:rPr>
              <a:t>( الخال أو العم )</a:t>
            </a:r>
          </a:p>
        </p:txBody>
      </p:sp>
      <p:sp>
        <p:nvSpPr>
          <p:cNvPr id="12" name="شكل بيضاوي 11"/>
          <p:cNvSpPr/>
          <p:nvPr/>
        </p:nvSpPr>
        <p:spPr>
          <a:xfrm>
            <a:off x="107504" y="-1"/>
            <a:ext cx="3040566" cy="1072551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Aunt</a:t>
            </a:r>
            <a:endParaRPr lang="ar-SA" sz="2800" b="1" dirty="0">
              <a:solidFill>
                <a:schemeClr val="tx1"/>
              </a:solidFill>
            </a:endParaRPr>
          </a:p>
          <a:p>
            <a:pPr algn="ctr"/>
            <a:r>
              <a:rPr lang="ar-SA" sz="2400" b="1" dirty="0">
                <a:solidFill>
                  <a:schemeClr val="tx1"/>
                </a:solidFill>
              </a:rPr>
              <a:t>( الخالة أو العمة )</a:t>
            </a:r>
          </a:p>
        </p:txBody>
      </p:sp>
      <p:sp>
        <p:nvSpPr>
          <p:cNvPr id="6" name="شكل بيضاوي 5"/>
          <p:cNvSpPr/>
          <p:nvPr/>
        </p:nvSpPr>
        <p:spPr>
          <a:xfrm>
            <a:off x="2051720" y="3102342"/>
            <a:ext cx="1440160" cy="234288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7" name="سهم للأسفل 6"/>
          <p:cNvSpPr/>
          <p:nvPr/>
        </p:nvSpPr>
        <p:spPr>
          <a:xfrm rot="18821083">
            <a:off x="3249564" y="5047727"/>
            <a:ext cx="484632" cy="692761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8" name="مستطيل 7"/>
          <p:cNvSpPr/>
          <p:nvPr/>
        </p:nvSpPr>
        <p:spPr>
          <a:xfrm>
            <a:off x="-20399" y="5777188"/>
            <a:ext cx="9164399" cy="108081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 Cousin </a:t>
            </a:r>
            <a:endParaRPr lang="ar-SA" sz="2800" b="1" dirty="0">
              <a:solidFill>
                <a:schemeClr val="bg1"/>
              </a:solidFill>
            </a:endParaRPr>
          </a:p>
          <a:p>
            <a:pPr algn="ctr"/>
            <a:r>
              <a:rPr lang="ar-SA" sz="2800" b="1" dirty="0">
                <a:solidFill>
                  <a:schemeClr val="bg1"/>
                </a:solidFill>
              </a:rPr>
              <a:t>( ابن وابنة العم + ابن وابنة العمة + ابن وابنة الخال + ابن وابنة الخالة )</a:t>
            </a:r>
          </a:p>
        </p:txBody>
      </p:sp>
    </p:spTree>
    <p:extLst>
      <p:ext uri="{BB962C8B-B14F-4D97-AF65-F5344CB8AC3E}">
        <p14:creationId xmlns:p14="http://schemas.microsoft.com/office/powerpoint/2010/main" val="12038267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solidFill>
            <a:schemeClr val="accent6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r>
              <a:rPr lang="en-US" sz="3200" b="1" dirty="0"/>
              <a:t>                   </a:t>
            </a:r>
            <a:endParaRPr lang="ar-SA" sz="3200" b="1" dirty="0"/>
          </a:p>
        </p:txBody>
      </p:sp>
      <p:sp>
        <p:nvSpPr>
          <p:cNvPr id="5" name="مستطيل 4"/>
          <p:cNvSpPr/>
          <p:nvPr/>
        </p:nvSpPr>
        <p:spPr>
          <a:xfrm>
            <a:off x="832091" y="548680"/>
            <a:ext cx="4824536" cy="21602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2800" b="1" dirty="0">
                <a:solidFill>
                  <a:schemeClr val="tx1"/>
                </a:solidFill>
              </a:rPr>
              <a:t>يعني كل أبناء وبنات الأعمام والأخوال يجمعهم مسمى واحد فقط بالإنجليزي</a:t>
            </a:r>
          </a:p>
          <a:p>
            <a:pPr algn="ctr"/>
            <a:endParaRPr lang="ar-SA" sz="2800" b="1" dirty="0">
              <a:solidFill>
                <a:schemeClr val="tx1"/>
              </a:solidFill>
            </a:endParaRPr>
          </a:p>
          <a:p>
            <a:pPr algn="ctr"/>
            <a:r>
              <a:rPr lang="en-US" sz="2800" b="1" dirty="0">
                <a:solidFill>
                  <a:schemeClr val="tx1"/>
                </a:solidFill>
              </a:rPr>
              <a:t>( </a:t>
            </a:r>
            <a:r>
              <a:rPr lang="en-US" sz="2800" b="1" dirty="0">
                <a:solidFill>
                  <a:srgbClr val="00B0F0"/>
                </a:solidFill>
              </a:rPr>
              <a:t>Cousin</a:t>
            </a:r>
            <a:r>
              <a:rPr lang="en-US" sz="2800" b="1" dirty="0">
                <a:solidFill>
                  <a:schemeClr val="tx1"/>
                </a:solidFill>
              </a:rPr>
              <a:t> )</a:t>
            </a:r>
            <a:endParaRPr lang="ar-SA" sz="2800" b="1" dirty="0">
              <a:solidFill>
                <a:schemeClr val="tx1"/>
              </a:solidFill>
            </a:endParaRPr>
          </a:p>
          <a:p>
            <a:pPr algn="ctr"/>
            <a:r>
              <a:rPr lang="ar-SA" sz="2800" b="1" dirty="0">
                <a:solidFill>
                  <a:schemeClr val="tx1"/>
                </a:solidFill>
              </a:rPr>
              <a:t>؟؟؟</a:t>
            </a:r>
          </a:p>
        </p:txBody>
      </p:sp>
      <p:sp>
        <p:nvSpPr>
          <p:cNvPr id="9" name="مستطيل 8"/>
          <p:cNvSpPr/>
          <p:nvPr/>
        </p:nvSpPr>
        <p:spPr>
          <a:xfrm>
            <a:off x="4716016" y="2924944"/>
            <a:ext cx="1584176" cy="936104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200" b="1" dirty="0">
                <a:solidFill>
                  <a:schemeClr val="bg1"/>
                </a:solidFill>
              </a:rPr>
              <a:t>بالضبط!</a:t>
            </a:r>
          </a:p>
        </p:txBody>
      </p:sp>
      <p:sp>
        <p:nvSpPr>
          <p:cNvPr id="13" name="مستطيل 12"/>
          <p:cNvSpPr/>
          <p:nvPr/>
        </p:nvSpPr>
        <p:spPr>
          <a:xfrm>
            <a:off x="832091" y="4365104"/>
            <a:ext cx="3312368" cy="10801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200" b="1" dirty="0">
                <a:solidFill>
                  <a:schemeClr val="tx1"/>
                </a:solidFill>
              </a:rPr>
              <a:t>يا سلام!</a:t>
            </a:r>
          </a:p>
          <a:p>
            <a:pPr algn="ctr"/>
            <a:r>
              <a:rPr lang="ar-SA" sz="3200" b="1" dirty="0">
                <a:solidFill>
                  <a:schemeClr val="tx1"/>
                </a:solidFill>
              </a:rPr>
              <a:t>الإنجليزي سهل والله </a:t>
            </a:r>
            <a:r>
              <a:rPr lang="ar-SA" sz="3200" b="1" dirty="0">
                <a:solidFill>
                  <a:schemeClr val="tx1"/>
                </a:solidFill>
                <a:sym typeface="Wingdings" pitchFamily="2" charset="2"/>
              </a:rPr>
              <a:t></a:t>
            </a:r>
            <a:endParaRPr lang="ar-SA" sz="3200" b="1" dirty="0">
              <a:solidFill>
                <a:schemeClr val="tx1"/>
              </a:solidFill>
            </a:endParaRPr>
          </a:p>
        </p:txBody>
      </p:sp>
      <p:sp>
        <p:nvSpPr>
          <p:cNvPr id="14" name="مستطيل 13"/>
          <p:cNvSpPr/>
          <p:nvPr/>
        </p:nvSpPr>
        <p:spPr>
          <a:xfrm>
            <a:off x="3347864" y="5661248"/>
            <a:ext cx="1584176" cy="936104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200" b="1" dirty="0">
                <a:solidFill>
                  <a:schemeClr val="bg1"/>
                </a:solidFill>
              </a:rPr>
              <a:t>جداً</a:t>
            </a:r>
            <a:r>
              <a:rPr lang="ar-SA" sz="3200" b="1" dirty="0">
                <a:solidFill>
                  <a:schemeClr val="tx1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5651520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solidFill>
            <a:schemeClr val="accent6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r>
              <a:rPr lang="ar-SA" sz="4800" b="1" dirty="0">
                <a:latin typeface="AGA Arabesque Desktop" panose="05010101010101010101" pitchFamily="2" charset="2"/>
                <a:cs typeface="Akhbar MT" pitchFamily="2" charset="-78"/>
              </a:rPr>
              <a:t>أُهدي هذا الكتاب وما يحملهُ من معلومات ذهبية لمُتابعين كالذهب</a:t>
            </a:r>
            <a:br>
              <a:rPr lang="ar-SA" sz="4800" b="1" dirty="0">
                <a:latin typeface="AGA Arabesque Desktop" panose="05010101010101010101" pitchFamily="2" charset="2"/>
                <a:cs typeface="Akhbar MT" pitchFamily="2" charset="-78"/>
              </a:rPr>
            </a:br>
            <a:br>
              <a:rPr lang="ar-SA" sz="4800" b="1" dirty="0">
                <a:latin typeface="AGA Arabesque Desktop" panose="05010101010101010101" pitchFamily="2" charset="2"/>
                <a:cs typeface="Akhbar MT" pitchFamily="2" charset="-78"/>
              </a:rPr>
            </a:br>
            <a:r>
              <a:rPr lang="ar-SA" sz="4800" b="1" dirty="0">
                <a:latin typeface="AGA Arabesque Desktop" panose="05010101010101010101" pitchFamily="2" charset="2"/>
                <a:cs typeface="Akhbar MT" pitchFamily="2" charset="-78"/>
              </a:rPr>
              <a:t>مُتابعين قناة :</a:t>
            </a:r>
            <a:br>
              <a:rPr lang="ar-SA" sz="4800" b="1" dirty="0">
                <a:latin typeface="AGA Arabesque Desktop" panose="05010101010101010101" pitchFamily="2" charset="2"/>
                <a:cs typeface="Akhbar MT" pitchFamily="2" charset="-78"/>
              </a:rPr>
            </a:br>
            <a:r>
              <a:rPr lang="ar-SA" sz="4800" b="1" dirty="0">
                <a:latin typeface="AGA Arabesque Desktop" panose="05010101010101010101" pitchFamily="2" charset="2"/>
                <a:cs typeface="Akhbar MT" pitchFamily="2" charset="-78"/>
              </a:rPr>
              <a:t>الإنجليزية مع حنان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4" y="5445224"/>
            <a:ext cx="841375" cy="841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0221089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8800" b="1" dirty="0"/>
              <a:t>  </a:t>
            </a:r>
            <a:endParaRPr lang="ar-SA" sz="8800" b="1" dirty="0"/>
          </a:p>
        </p:txBody>
      </p:sp>
      <p:sp>
        <p:nvSpPr>
          <p:cNvPr id="3" name="شكل بيضاوي 2"/>
          <p:cNvSpPr/>
          <p:nvPr/>
        </p:nvSpPr>
        <p:spPr>
          <a:xfrm>
            <a:off x="2699792" y="260648"/>
            <a:ext cx="5976664" cy="1440160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Number of members</a:t>
            </a:r>
          </a:p>
          <a:p>
            <a:pPr algn="ctr"/>
            <a:r>
              <a:rPr lang="ar-SA" sz="3600" b="1" dirty="0">
                <a:solidFill>
                  <a:schemeClr val="bg1"/>
                </a:solidFill>
              </a:rPr>
              <a:t>( عدد الأفراد )</a:t>
            </a:r>
          </a:p>
        </p:txBody>
      </p:sp>
      <p:sp>
        <p:nvSpPr>
          <p:cNvPr id="7" name="سهم للأسفل 6"/>
          <p:cNvSpPr/>
          <p:nvPr/>
        </p:nvSpPr>
        <p:spPr>
          <a:xfrm rot="1658756">
            <a:off x="3859607" y="1365880"/>
            <a:ext cx="527810" cy="1331123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5" name="مستطيل مستدير الزوايا 4"/>
          <p:cNvSpPr/>
          <p:nvPr/>
        </p:nvSpPr>
        <p:spPr>
          <a:xfrm>
            <a:off x="190714" y="5639636"/>
            <a:ext cx="2618489" cy="864096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</a:rPr>
              <a:t>Big family</a:t>
            </a:r>
          </a:p>
        </p:txBody>
      </p:sp>
      <p:sp>
        <p:nvSpPr>
          <p:cNvPr id="10" name="مستطيل مستدير الزوايا 9"/>
          <p:cNvSpPr/>
          <p:nvPr/>
        </p:nvSpPr>
        <p:spPr>
          <a:xfrm>
            <a:off x="3851920" y="5614438"/>
            <a:ext cx="2618489" cy="864096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</a:rPr>
              <a:t>Small family</a:t>
            </a:r>
          </a:p>
        </p:txBody>
      </p:sp>
      <p:pic>
        <p:nvPicPr>
          <p:cNvPr id="4" name="صورة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6365" y="3040724"/>
            <a:ext cx="1844044" cy="2438405"/>
          </a:xfrm>
          <a:prstGeom prst="rect">
            <a:avLst/>
          </a:prstGeom>
        </p:spPr>
      </p:pic>
      <p:pic>
        <p:nvPicPr>
          <p:cNvPr id="6" name="صورة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75" b="12500"/>
          <a:stretch/>
        </p:blipFill>
        <p:spPr>
          <a:xfrm>
            <a:off x="167748" y="3260945"/>
            <a:ext cx="2990293" cy="221818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05912944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r>
              <a:rPr lang="en-US" sz="1800" dirty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  </a:t>
            </a:r>
            <a:endParaRPr lang="ar-SA" sz="1800" dirty="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شكل بيضاوي 2"/>
          <p:cNvSpPr/>
          <p:nvPr/>
        </p:nvSpPr>
        <p:spPr>
          <a:xfrm>
            <a:off x="323528" y="260648"/>
            <a:ext cx="8496944" cy="158417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600" b="1" dirty="0">
                <a:solidFill>
                  <a:schemeClr val="tx1"/>
                </a:solidFill>
              </a:rPr>
              <a:t>للسؤال عن عدد أشخاص أو عدد أشياء</a:t>
            </a:r>
          </a:p>
          <a:p>
            <a:pPr algn="ctr"/>
            <a:r>
              <a:rPr lang="ar-SA" sz="3600" b="1" dirty="0">
                <a:solidFill>
                  <a:schemeClr val="tx1"/>
                </a:solidFill>
              </a:rPr>
              <a:t>نبدأ السؤال بـ :</a:t>
            </a:r>
            <a:endParaRPr lang="en-US" sz="3600" b="1" dirty="0">
              <a:solidFill>
                <a:schemeClr val="tx1"/>
              </a:solidFill>
            </a:endParaRPr>
          </a:p>
        </p:txBody>
      </p:sp>
      <p:sp>
        <p:nvSpPr>
          <p:cNvPr id="7" name="سهم للأسفل 6"/>
          <p:cNvSpPr/>
          <p:nvPr/>
        </p:nvSpPr>
        <p:spPr>
          <a:xfrm>
            <a:off x="3415370" y="1809016"/>
            <a:ext cx="527810" cy="1191059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4" name="مستطيل 3"/>
          <p:cNvSpPr/>
          <p:nvPr/>
        </p:nvSpPr>
        <p:spPr>
          <a:xfrm>
            <a:off x="2267744" y="3284984"/>
            <a:ext cx="2859445" cy="80819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l"/>
            <a:r>
              <a:rPr lang="en-US" sz="4400" b="1" dirty="0">
                <a:solidFill>
                  <a:schemeClr val="tx1"/>
                </a:solidFill>
              </a:rPr>
              <a:t>How many</a:t>
            </a:r>
            <a:endParaRPr lang="ar-SA" sz="4400" b="1" dirty="0">
              <a:solidFill>
                <a:schemeClr val="tx1"/>
              </a:solidFill>
            </a:endParaRPr>
          </a:p>
        </p:txBody>
      </p:sp>
      <p:sp>
        <p:nvSpPr>
          <p:cNvPr id="8" name="مستطيل 7"/>
          <p:cNvSpPr/>
          <p:nvPr/>
        </p:nvSpPr>
        <p:spPr>
          <a:xfrm>
            <a:off x="611560" y="5229199"/>
            <a:ext cx="7992887" cy="102421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l"/>
            <a:r>
              <a:rPr lang="en-US" sz="3200" b="1" dirty="0">
                <a:solidFill>
                  <a:srgbClr val="00B0F0"/>
                </a:solidFill>
              </a:rPr>
              <a:t>How many </a:t>
            </a:r>
            <a:r>
              <a:rPr lang="en-US" sz="3200" b="1" dirty="0">
                <a:solidFill>
                  <a:schemeClr val="tx1"/>
                </a:solidFill>
              </a:rPr>
              <a:t>daughters</a:t>
            </a:r>
            <a:r>
              <a:rPr lang="en-US" sz="3200" b="1" dirty="0">
                <a:solidFill>
                  <a:srgbClr val="00B0F0"/>
                </a:solidFill>
              </a:rPr>
              <a:t> </a:t>
            </a:r>
            <a:r>
              <a:rPr lang="en-US" sz="3200" b="1" dirty="0">
                <a:solidFill>
                  <a:schemeClr val="tx1"/>
                </a:solidFill>
              </a:rPr>
              <a:t>and sons do you have ?</a:t>
            </a:r>
            <a:endParaRPr lang="ar-SA" sz="3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242237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ar-SA" sz="8800" b="1" dirty="0"/>
              <a:t>            </a:t>
            </a:r>
            <a:r>
              <a:rPr lang="en-US" sz="8800" b="1" dirty="0"/>
              <a:t>  </a:t>
            </a:r>
            <a:endParaRPr lang="ar-SA" sz="8800" b="1" dirty="0"/>
          </a:p>
        </p:txBody>
      </p:sp>
      <p:sp>
        <p:nvSpPr>
          <p:cNvPr id="8" name="مستطيل 7"/>
          <p:cNvSpPr/>
          <p:nvPr/>
        </p:nvSpPr>
        <p:spPr>
          <a:xfrm>
            <a:off x="611558" y="188640"/>
            <a:ext cx="7992887" cy="102421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l"/>
            <a:r>
              <a:rPr lang="en-US" sz="3200" b="1" dirty="0">
                <a:solidFill>
                  <a:srgbClr val="00B0F0"/>
                </a:solidFill>
              </a:rPr>
              <a:t>How many </a:t>
            </a:r>
            <a:r>
              <a:rPr lang="en-US" sz="3200" b="1" dirty="0">
                <a:solidFill>
                  <a:schemeClr val="tx1"/>
                </a:solidFill>
              </a:rPr>
              <a:t>brothers and sisters do you have ?</a:t>
            </a:r>
            <a:endParaRPr lang="ar-SA" sz="3200" b="1" dirty="0">
              <a:solidFill>
                <a:schemeClr val="tx1"/>
              </a:solidFill>
            </a:endParaRPr>
          </a:p>
        </p:txBody>
      </p:sp>
      <p:sp>
        <p:nvSpPr>
          <p:cNvPr id="5" name="سهم إلى اليمين 4"/>
          <p:cNvSpPr/>
          <p:nvPr/>
        </p:nvSpPr>
        <p:spPr>
          <a:xfrm>
            <a:off x="1187624" y="2446758"/>
            <a:ext cx="1242054" cy="602356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6" name="مستطيل مستدير الزوايا 5"/>
          <p:cNvSpPr/>
          <p:nvPr/>
        </p:nvSpPr>
        <p:spPr>
          <a:xfrm>
            <a:off x="2828032" y="2297436"/>
            <a:ext cx="4176464" cy="9144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</a:rPr>
              <a:t>I am an only child</a:t>
            </a:r>
            <a:endParaRPr lang="ar-SA" sz="3200" b="1" dirty="0">
              <a:solidFill>
                <a:schemeClr val="tx1"/>
              </a:solidFill>
            </a:endParaRPr>
          </a:p>
        </p:txBody>
      </p:sp>
      <p:sp>
        <p:nvSpPr>
          <p:cNvPr id="9" name="مستطيل مستدير الزوايا 8"/>
          <p:cNvSpPr/>
          <p:nvPr/>
        </p:nvSpPr>
        <p:spPr>
          <a:xfrm>
            <a:off x="3635896" y="3211836"/>
            <a:ext cx="2210544" cy="9144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2800" b="1" dirty="0">
                <a:solidFill>
                  <a:schemeClr val="tx1"/>
                </a:solidFill>
              </a:rPr>
              <a:t>وحيد أمي وأبوي</a:t>
            </a:r>
          </a:p>
        </p:txBody>
      </p:sp>
      <p:sp>
        <p:nvSpPr>
          <p:cNvPr id="10" name="سهم إلى اليمين 9"/>
          <p:cNvSpPr/>
          <p:nvPr/>
        </p:nvSpPr>
        <p:spPr>
          <a:xfrm>
            <a:off x="1187624" y="5613045"/>
            <a:ext cx="1242054" cy="602356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11" name="مستطيل مستدير الزوايا 10"/>
          <p:cNvSpPr/>
          <p:nvPr/>
        </p:nvSpPr>
        <p:spPr>
          <a:xfrm>
            <a:off x="2828032" y="5303104"/>
            <a:ext cx="4176464" cy="1222239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</a:rPr>
              <a:t>I have two brothers and a sisters</a:t>
            </a:r>
            <a:endParaRPr lang="ar-SA" sz="3200" b="1" dirty="0">
              <a:solidFill>
                <a:schemeClr val="tx1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42"/>
          <a:stretch/>
        </p:blipFill>
        <p:spPr bwMode="auto">
          <a:xfrm>
            <a:off x="7740352" y="1687836"/>
            <a:ext cx="1094921" cy="243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1582132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8800" b="1" dirty="0"/>
              <a:t>  </a:t>
            </a:r>
            <a:endParaRPr lang="ar-SA" sz="8800" b="1" dirty="0"/>
          </a:p>
        </p:txBody>
      </p:sp>
      <p:sp>
        <p:nvSpPr>
          <p:cNvPr id="3" name="شكل بيضاوي 2"/>
          <p:cNvSpPr/>
          <p:nvPr/>
        </p:nvSpPr>
        <p:spPr>
          <a:xfrm>
            <a:off x="4240852" y="0"/>
            <a:ext cx="4721718" cy="1440160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History of family</a:t>
            </a:r>
          </a:p>
          <a:p>
            <a:pPr algn="ctr"/>
            <a:r>
              <a:rPr lang="ar-SA" sz="3600" b="1" dirty="0">
                <a:solidFill>
                  <a:schemeClr val="bg1"/>
                </a:solidFill>
              </a:rPr>
              <a:t>( ترتيب العائلة )</a:t>
            </a:r>
          </a:p>
        </p:txBody>
      </p:sp>
      <p:sp>
        <p:nvSpPr>
          <p:cNvPr id="7" name="سهم للأسفل 6"/>
          <p:cNvSpPr/>
          <p:nvPr/>
        </p:nvSpPr>
        <p:spPr>
          <a:xfrm rot="1658756">
            <a:off x="4391711" y="792027"/>
            <a:ext cx="527810" cy="884779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4" name="مستطيل مستدير الزوايا 3"/>
          <p:cNvSpPr/>
          <p:nvPr/>
        </p:nvSpPr>
        <p:spPr>
          <a:xfrm>
            <a:off x="755575" y="1988840"/>
            <a:ext cx="3852315" cy="72008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600" b="1" dirty="0">
                <a:solidFill>
                  <a:schemeClr val="tx1"/>
                </a:solidFill>
              </a:rPr>
              <a:t>كم ترتيبك في العائلة ؟</a:t>
            </a:r>
          </a:p>
        </p:txBody>
      </p:sp>
      <p:sp>
        <p:nvSpPr>
          <p:cNvPr id="8" name="مستطيل مستدير الزوايا 7"/>
          <p:cNvSpPr/>
          <p:nvPr/>
        </p:nvSpPr>
        <p:spPr>
          <a:xfrm>
            <a:off x="12225" y="2708920"/>
            <a:ext cx="6606843" cy="74097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</a:rPr>
              <a:t>Where are you in your family ?</a:t>
            </a:r>
            <a:endParaRPr lang="ar-SA" sz="3600" b="1" dirty="0">
              <a:solidFill>
                <a:schemeClr val="tx1"/>
              </a:solidFill>
            </a:endParaRPr>
          </a:p>
        </p:txBody>
      </p:sp>
      <p:sp>
        <p:nvSpPr>
          <p:cNvPr id="6" name="سهم إلى اليمين 5"/>
          <p:cNvSpPr/>
          <p:nvPr/>
        </p:nvSpPr>
        <p:spPr>
          <a:xfrm>
            <a:off x="755576" y="4528544"/>
            <a:ext cx="978408" cy="484632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11" name="سهم إلى اليمين 10"/>
          <p:cNvSpPr/>
          <p:nvPr/>
        </p:nvSpPr>
        <p:spPr>
          <a:xfrm>
            <a:off x="737386" y="5517232"/>
            <a:ext cx="978408" cy="484632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12" name="سهم إلى اليمين 11"/>
          <p:cNvSpPr/>
          <p:nvPr/>
        </p:nvSpPr>
        <p:spPr>
          <a:xfrm>
            <a:off x="755576" y="6373368"/>
            <a:ext cx="978408" cy="484632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9" name="مستطيل مستدير الزوايا 8"/>
          <p:cNvSpPr/>
          <p:nvPr/>
        </p:nvSpPr>
        <p:spPr>
          <a:xfrm>
            <a:off x="2143741" y="4359879"/>
            <a:ext cx="3312368" cy="74637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I am the </a:t>
            </a:r>
            <a:r>
              <a:rPr lang="en-US" sz="2800" b="1" dirty="0">
                <a:solidFill>
                  <a:srgbClr val="00B0F0"/>
                </a:solidFill>
              </a:rPr>
              <a:t>eldest</a:t>
            </a:r>
            <a:endParaRPr lang="ar-SA" sz="2800" b="1" dirty="0">
              <a:solidFill>
                <a:srgbClr val="00B0F0"/>
              </a:solidFill>
            </a:endParaRPr>
          </a:p>
        </p:txBody>
      </p:sp>
      <p:sp>
        <p:nvSpPr>
          <p:cNvPr id="13" name="مستطيل مستدير الزوايا 12"/>
          <p:cNvSpPr/>
          <p:nvPr/>
        </p:nvSpPr>
        <p:spPr>
          <a:xfrm>
            <a:off x="2143741" y="5255492"/>
            <a:ext cx="3312368" cy="74637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I am in the </a:t>
            </a:r>
            <a:r>
              <a:rPr lang="en-US" sz="2800" b="1" dirty="0">
                <a:solidFill>
                  <a:srgbClr val="00B0F0"/>
                </a:solidFill>
              </a:rPr>
              <a:t>middle</a:t>
            </a:r>
            <a:endParaRPr lang="ar-SA" sz="2800" b="1" dirty="0">
              <a:solidFill>
                <a:srgbClr val="00B0F0"/>
              </a:solidFill>
            </a:endParaRPr>
          </a:p>
        </p:txBody>
      </p:sp>
      <p:sp>
        <p:nvSpPr>
          <p:cNvPr id="14" name="مستطيل مستدير الزوايا 13"/>
          <p:cNvSpPr/>
          <p:nvPr/>
        </p:nvSpPr>
        <p:spPr>
          <a:xfrm>
            <a:off x="2163890" y="6132734"/>
            <a:ext cx="3312368" cy="74637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I am the </a:t>
            </a:r>
            <a:r>
              <a:rPr lang="en-US" sz="2800" b="1" dirty="0">
                <a:solidFill>
                  <a:srgbClr val="00B0F0"/>
                </a:solidFill>
              </a:rPr>
              <a:t>youngest</a:t>
            </a:r>
            <a:endParaRPr lang="ar-SA" sz="2800" b="1" dirty="0">
              <a:solidFill>
                <a:srgbClr val="00B0F0"/>
              </a:solidFill>
            </a:endParaRPr>
          </a:p>
        </p:txBody>
      </p:sp>
      <p:sp>
        <p:nvSpPr>
          <p:cNvPr id="15" name="مستطيل مستدير الزوايا 14"/>
          <p:cNvSpPr/>
          <p:nvPr/>
        </p:nvSpPr>
        <p:spPr>
          <a:xfrm>
            <a:off x="5796135" y="4337725"/>
            <a:ext cx="3166433" cy="74637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2800" b="1" dirty="0">
                <a:solidFill>
                  <a:schemeClr val="tx1"/>
                </a:solidFill>
              </a:rPr>
              <a:t>( البِكر , الأكبر )</a:t>
            </a:r>
            <a:endParaRPr lang="ar-SA" sz="2800" b="1" dirty="0">
              <a:solidFill>
                <a:srgbClr val="00B0F0"/>
              </a:solidFill>
            </a:endParaRPr>
          </a:p>
        </p:txBody>
      </p:sp>
      <p:sp>
        <p:nvSpPr>
          <p:cNvPr id="16" name="مستطيل مستدير الزوايا 15"/>
          <p:cNvSpPr/>
          <p:nvPr/>
        </p:nvSpPr>
        <p:spPr>
          <a:xfrm>
            <a:off x="5793745" y="5238113"/>
            <a:ext cx="3168823" cy="74637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2800" b="1" dirty="0">
                <a:solidFill>
                  <a:schemeClr val="tx1"/>
                </a:solidFill>
              </a:rPr>
              <a:t>( في الوسط )</a:t>
            </a:r>
            <a:endParaRPr lang="ar-SA" sz="2800" b="1" dirty="0">
              <a:solidFill>
                <a:srgbClr val="00B0F0"/>
              </a:solidFill>
            </a:endParaRPr>
          </a:p>
        </p:txBody>
      </p:sp>
      <p:sp>
        <p:nvSpPr>
          <p:cNvPr id="17" name="مستطيل مستدير الزوايا 16"/>
          <p:cNvSpPr/>
          <p:nvPr/>
        </p:nvSpPr>
        <p:spPr>
          <a:xfrm>
            <a:off x="5793746" y="6132734"/>
            <a:ext cx="3168824" cy="74637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2800" b="1" dirty="0">
                <a:solidFill>
                  <a:schemeClr val="tx1"/>
                </a:solidFill>
              </a:rPr>
              <a:t>( آخر العنقود , الأصغر )</a:t>
            </a:r>
            <a:endParaRPr lang="ar-SA" sz="28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035918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solidFill>
            <a:schemeClr val="accent6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r>
              <a:rPr lang="en-US" sz="4000" b="1" dirty="0"/>
              <a:t>      </a:t>
            </a:r>
            <a:endParaRPr lang="ar-SA" sz="4000" b="1" dirty="0"/>
          </a:p>
        </p:txBody>
      </p:sp>
      <p:sp>
        <p:nvSpPr>
          <p:cNvPr id="5" name="مستطيل 4"/>
          <p:cNvSpPr/>
          <p:nvPr/>
        </p:nvSpPr>
        <p:spPr>
          <a:xfrm>
            <a:off x="899592" y="2492895"/>
            <a:ext cx="6336704" cy="374441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</a:rPr>
              <a:t>Our family is </a:t>
            </a:r>
            <a:r>
              <a:rPr lang="en-US" sz="4000" b="1" dirty="0">
                <a:solidFill>
                  <a:srgbClr val="00B0F0"/>
                </a:solidFill>
              </a:rPr>
              <a:t>quite</a:t>
            </a:r>
            <a:r>
              <a:rPr lang="en-US" sz="4000" b="1" dirty="0">
                <a:solidFill>
                  <a:schemeClr val="tx1"/>
                </a:solidFill>
              </a:rPr>
              <a:t> </a:t>
            </a:r>
            <a:r>
              <a:rPr lang="en-US" sz="4000" b="1" dirty="0">
                <a:solidFill>
                  <a:srgbClr val="00B0F0"/>
                </a:solidFill>
              </a:rPr>
              <a:t>big</a:t>
            </a:r>
            <a:r>
              <a:rPr lang="en-US" sz="4000" b="1" dirty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en-US" sz="4000" b="1" dirty="0">
                <a:solidFill>
                  <a:schemeClr val="tx1"/>
                </a:solidFill>
              </a:rPr>
              <a:t>I have four brothers and three sisters.</a:t>
            </a:r>
          </a:p>
          <a:p>
            <a:pPr algn="ctr"/>
            <a:r>
              <a:rPr lang="en-US" sz="4000" b="1" dirty="0">
                <a:solidFill>
                  <a:schemeClr val="tx1"/>
                </a:solidFill>
              </a:rPr>
              <a:t>I am the eldest in my family.</a:t>
            </a:r>
          </a:p>
          <a:p>
            <a:pPr algn="ctr"/>
            <a:r>
              <a:rPr lang="en-US" sz="4000" b="1" dirty="0">
                <a:solidFill>
                  <a:schemeClr val="tx1"/>
                </a:solidFill>
              </a:rPr>
              <a:t>I am married and I have got two sons and a daughter.</a:t>
            </a:r>
          </a:p>
        </p:txBody>
      </p:sp>
      <p:sp>
        <p:nvSpPr>
          <p:cNvPr id="6" name="مستطيل 5"/>
          <p:cNvSpPr/>
          <p:nvPr/>
        </p:nvSpPr>
        <p:spPr>
          <a:xfrm>
            <a:off x="1691680" y="692696"/>
            <a:ext cx="2880320" cy="9603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4400" b="1" dirty="0">
                <a:solidFill>
                  <a:schemeClr val="tx1"/>
                </a:solidFill>
              </a:rPr>
              <a:t>عبّر الآن واقرأ</a:t>
            </a:r>
          </a:p>
        </p:txBody>
      </p:sp>
      <p:sp>
        <p:nvSpPr>
          <p:cNvPr id="4" name="مستطيل مستدير الزوايا 3"/>
          <p:cNvSpPr/>
          <p:nvPr/>
        </p:nvSpPr>
        <p:spPr>
          <a:xfrm>
            <a:off x="6577565" y="1437026"/>
            <a:ext cx="2232248" cy="83984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4000" b="1" dirty="0">
                <a:solidFill>
                  <a:srgbClr val="00B0F0"/>
                </a:solidFill>
              </a:rPr>
              <a:t>تماماً كبيرة</a:t>
            </a:r>
          </a:p>
        </p:txBody>
      </p:sp>
      <p:sp>
        <p:nvSpPr>
          <p:cNvPr id="7" name="سهم لأعلى 6"/>
          <p:cNvSpPr/>
          <p:nvPr/>
        </p:nvSpPr>
        <p:spPr>
          <a:xfrm rot="4043340">
            <a:off x="5786460" y="1677129"/>
            <a:ext cx="484632" cy="978408"/>
          </a:xfrm>
          <a:prstGeom prst="up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152574215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8800" b="1" dirty="0"/>
              <a:t>   </a:t>
            </a:r>
            <a:endParaRPr lang="ar-SA" sz="8800" b="1" dirty="0"/>
          </a:p>
        </p:txBody>
      </p:sp>
      <p:graphicFrame>
        <p:nvGraphicFramePr>
          <p:cNvPr id="5" name="جدول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0931402"/>
              </p:ext>
            </p:extLst>
          </p:nvPr>
        </p:nvGraphicFramePr>
        <p:xfrm>
          <a:off x="3246" y="1988840"/>
          <a:ext cx="9144000" cy="4392485"/>
        </p:xfrm>
        <a:graphic>
          <a:graphicData uri="http://schemas.openxmlformats.org/drawingml/2006/table">
            <a:tbl>
              <a:tblPr rtl="1" firstRow="1" bandRow="1">
                <a:tableStyleId>{5C22544A-7EE6-4342-B048-85BDC9FD1C3A}</a:tableStyleId>
              </a:tblPr>
              <a:tblGrid>
                <a:gridCol w="31383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576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78497">
                <a:tc>
                  <a:txBody>
                    <a:bodyPr/>
                    <a:lstStyle/>
                    <a:p>
                      <a:pPr algn="ctr" rtl="1"/>
                      <a:r>
                        <a:rPr lang="ar-SA" sz="2400" b="1" dirty="0">
                          <a:solidFill>
                            <a:schemeClr val="tx1"/>
                          </a:solidFill>
                        </a:rPr>
                        <a:t>كيف تعبّر</a:t>
                      </a:r>
                      <a:r>
                        <a:rPr lang="ar-SA" sz="2400" b="1" baseline="0" dirty="0">
                          <a:solidFill>
                            <a:schemeClr val="tx1"/>
                          </a:solidFill>
                        </a:rPr>
                        <a:t> عن نفسك</a:t>
                      </a:r>
                      <a:endParaRPr lang="ar-SA" sz="2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SA" sz="2400" b="1" dirty="0">
                          <a:solidFill>
                            <a:schemeClr val="tx1"/>
                          </a:solidFill>
                        </a:rPr>
                        <a:t>كيف</a:t>
                      </a:r>
                      <a:r>
                        <a:rPr lang="ar-SA" sz="2400" b="1" baseline="0" dirty="0">
                          <a:solidFill>
                            <a:schemeClr val="tx1"/>
                          </a:solidFill>
                        </a:rPr>
                        <a:t> تصف المظهر الخارجي</a:t>
                      </a:r>
                      <a:endParaRPr lang="ar-SA" sz="2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SA" sz="2400" b="1" dirty="0">
                          <a:solidFill>
                            <a:schemeClr val="tx1"/>
                          </a:solidFill>
                        </a:rPr>
                        <a:t>كيف تعبّر عن انزعاجك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78497">
                <a:tc>
                  <a:txBody>
                    <a:bodyPr/>
                    <a:lstStyle/>
                    <a:p>
                      <a:pPr algn="ctr" rtl="1"/>
                      <a:r>
                        <a:rPr lang="ar-SA" sz="2400" b="1" dirty="0"/>
                        <a:t>كيف تعبّر عن عائلتك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SA" sz="2400" b="1" dirty="0"/>
                        <a:t>كيف تعبّر عن دينك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SA" sz="2400" b="1" dirty="0"/>
                        <a:t>كيف تعبّر عن اعتذارك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78497">
                <a:tc>
                  <a:txBody>
                    <a:bodyPr/>
                    <a:lstStyle/>
                    <a:p>
                      <a:pPr algn="ctr" rtl="1"/>
                      <a:r>
                        <a:rPr lang="ar-SA" sz="2400" b="1" dirty="0">
                          <a:solidFill>
                            <a:schemeClr val="bg1"/>
                          </a:solidFill>
                        </a:rPr>
                        <a:t>كيف تعبّر عن يومك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SA" sz="2400" b="1" dirty="0"/>
                        <a:t>كيف تعبّر عن وطنك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SA" sz="2400" b="1" dirty="0"/>
                        <a:t>كيف تطلب</a:t>
                      </a:r>
                      <a:r>
                        <a:rPr lang="ar-SA" sz="2400" b="1" baseline="0" dirty="0"/>
                        <a:t> المساعدة</a:t>
                      </a:r>
                      <a:endParaRPr lang="ar-SA" sz="2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78497">
                <a:tc>
                  <a:txBody>
                    <a:bodyPr/>
                    <a:lstStyle/>
                    <a:p>
                      <a:pPr algn="r" rtl="1"/>
                      <a:r>
                        <a:rPr lang="ar-SA" sz="2400" b="1" dirty="0"/>
                        <a:t>كيف تعبّر عن عملك / دراستك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SA" sz="2400" b="1" dirty="0"/>
                        <a:t>كيف تصف موقع مكان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SA" sz="2400" b="1" dirty="0"/>
                        <a:t>كيف تجتاز المقابلة الشخصية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78497">
                <a:tc>
                  <a:txBody>
                    <a:bodyPr/>
                    <a:lstStyle/>
                    <a:p>
                      <a:pPr algn="ctr" rtl="1"/>
                      <a:r>
                        <a:rPr lang="ar-SA" sz="2400" b="1" dirty="0"/>
                        <a:t>كيف تعبّر عن هواياتك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SA" sz="2400" b="1" dirty="0"/>
                        <a:t>كيف تعبّر عن حُبك لشخص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SA" sz="2400" b="1" dirty="0"/>
                        <a:t>كيف تعبّر عن تفاصيل السفر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941584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br>
              <a:rPr lang="en-US" sz="8800" b="1" dirty="0"/>
            </a:br>
            <a:endParaRPr lang="ar-SA" sz="8800" b="1" dirty="0"/>
          </a:p>
        </p:txBody>
      </p:sp>
      <p:sp>
        <p:nvSpPr>
          <p:cNvPr id="4" name="مستطيل 3"/>
          <p:cNvSpPr/>
          <p:nvPr/>
        </p:nvSpPr>
        <p:spPr>
          <a:xfrm>
            <a:off x="3131840" y="400235"/>
            <a:ext cx="4104456" cy="108454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4000" b="1" dirty="0">
                <a:solidFill>
                  <a:schemeClr val="tx1"/>
                </a:solidFill>
              </a:rPr>
              <a:t>كيف تعبّر عن يومك ؟</a:t>
            </a:r>
          </a:p>
        </p:txBody>
      </p:sp>
      <p:pic>
        <p:nvPicPr>
          <p:cNvPr id="3" name="صورة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880" y="1732944"/>
            <a:ext cx="1955094" cy="28083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مستطيل 4"/>
          <p:cNvSpPr/>
          <p:nvPr/>
        </p:nvSpPr>
        <p:spPr>
          <a:xfrm>
            <a:off x="107504" y="5517232"/>
            <a:ext cx="5076564" cy="122413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2400" b="1" dirty="0">
                <a:solidFill>
                  <a:schemeClr val="tx1"/>
                </a:solidFill>
              </a:rPr>
              <a:t>وَسَخَّرَ لَكُمُ اللَّيْلَ وَالْنَّهَارَ وَالشَّمْسَ وَالْقَمَرَ وَالْنُّجُومُ مُسَخَّرَاتٌ بِأَمْرِهِ إِنَّ فِي ذَلِكَ لَآيَاتٍ لِّقَوْمٍ يَعْقِلُونَ</a:t>
            </a:r>
          </a:p>
        </p:txBody>
      </p:sp>
    </p:spTree>
    <p:extLst>
      <p:ext uri="{BB962C8B-B14F-4D97-AF65-F5344CB8AC3E}">
        <p14:creationId xmlns:p14="http://schemas.microsoft.com/office/powerpoint/2010/main" val="178590741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br>
              <a:rPr lang="en-US" sz="8800" b="1" dirty="0"/>
            </a:br>
            <a:endParaRPr lang="ar-SA" sz="8800" b="1" dirty="0"/>
          </a:p>
        </p:txBody>
      </p:sp>
      <p:sp>
        <p:nvSpPr>
          <p:cNvPr id="4" name="مستطيل 3"/>
          <p:cNvSpPr/>
          <p:nvPr/>
        </p:nvSpPr>
        <p:spPr>
          <a:xfrm>
            <a:off x="1115616" y="620689"/>
            <a:ext cx="6696744" cy="108011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</a:rPr>
              <a:t>How do you spend your day ?</a:t>
            </a:r>
            <a:endParaRPr lang="ar-SA" sz="4000" b="1" dirty="0">
              <a:solidFill>
                <a:schemeClr val="tx1"/>
              </a:solidFill>
            </a:endParaRPr>
          </a:p>
        </p:txBody>
      </p:sp>
      <p:sp>
        <p:nvSpPr>
          <p:cNvPr id="5" name="مستطيل 4"/>
          <p:cNvSpPr/>
          <p:nvPr/>
        </p:nvSpPr>
        <p:spPr>
          <a:xfrm>
            <a:off x="2843808" y="1700808"/>
            <a:ext cx="4248472" cy="79208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4000" b="1" dirty="0">
                <a:solidFill>
                  <a:schemeClr val="tx1"/>
                </a:solidFill>
              </a:rPr>
              <a:t>كيف تقضي يومك ؟</a:t>
            </a:r>
          </a:p>
        </p:txBody>
      </p:sp>
      <p:pic>
        <p:nvPicPr>
          <p:cNvPr id="6" name="صورة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88"/>
          <a:stretch/>
        </p:blipFill>
        <p:spPr>
          <a:xfrm>
            <a:off x="1835696" y="3212976"/>
            <a:ext cx="4053838" cy="268508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99577103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br>
              <a:rPr lang="en-US" sz="8800" b="1" dirty="0"/>
            </a:br>
            <a:endParaRPr lang="ar-SA" sz="8800" b="1" dirty="0"/>
          </a:p>
        </p:txBody>
      </p:sp>
      <p:sp>
        <p:nvSpPr>
          <p:cNvPr id="4" name="مستطيل 3"/>
          <p:cNvSpPr/>
          <p:nvPr/>
        </p:nvSpPr>
        <p:spPr>
          <a:xfrm>
            <a:off x="755576" y="0"/>
            <a:ext cx="4032448" cy="100811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</a:rPr>
              <a:t>I </a:t>
            </a:r>
            <a:r>
              <a:rPr lang="en-US" sz="4000" b="1" dirty="0">
                <a:solidFill>
                  <a:srgbClr val="FF0000"/>
                </a:solidFill>
              </a:rPr>
              <a:t>set</a:t>
            </a:r>
            <a:r>
              <a:rPr lang="en-US" sz="4000" b="1" dirty="0">
                <a:solidFill>
                  <a:schemeClr val="tx1"/>
                </a:solidFill>
              </a:rPr>
              <a:t> the alarm</a:t>
            </a:r>
            <a:endParaRPr lang="ar-SA" sz="4000" b="1" dirty="0">
              <a:solidFill>
                <a:schemeClr val="tx1"/>
              </a:solidFill>
            </a:endParaRPr>
          </a:p>
        </p:txBody>
      </p:sp>
      <p:sp>
        <p:nvSpPr>
          <p:cNvPr id="6" name="مستطيل 5"/>
          <p:cNvSpPr/>
          <p:nvPr/>
        </p:nvSpPr>
        <p:spPr>
          <a:xfrm>
            <a:off x="1522016" y="1008112"/>
            <a:ext cx="2331031" cy="69269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200" b="1" dirty="0">
                <a:solidFill>
                  <a:schemeClr val="tx1"/>
                </a:solidFill>
              </a:rPr>
              <a:t>أعدّل المنبه</a:t>
            </a:r>
          </a:p>
        </p:txBody>
      </p:sp>
      <p:sp>
        <p:nvSpPr>
          <p:cNvPr id="8" name="مستطيل 7"/>
          <p:cNvSpPr/>
          <p:nvPr/>
        </p:nvSpPr>
        <p:spPr>
          <a:xfrm>
            <a:off x="755576" y="2636912"/>
            <a:ext cx="4032448" cy="100811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</a:rPr>
              <a:t>I wake up</a:t>
            </a:r>
            <a:endParaRPr lang="ar-SA" sz="4000" b="1" dirty="0">
              <a:solidFill>
                <a:schemeClr val="tx1"/>
              </a:solidFill>
            </a:endParaRPr>
          </a:p>
        </p:txBody>
      </p:sp>
      <p:sp>
        <p:nvSpPr>
          <p:cNvPr id="11" name="مستطيل 10"/>
          <p:cNvSpPr/>
          <p:nvPr/>
        </p:nvSpPr>
        <p:spPr>
          <a:xfrm>
            <a:off x="1522016" y="3645024"/>
            <a:ext cx="2545928" cy="64807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200" b="1" dirty="0">
                <a:solidFill>
                  <a:schemeClr val="tx1"/>
                </a:solidFill>
              </a:rPr>
              <a:t>أستيقظ / أصحى</a:t>
            </a:r>
          </a:p>
        </p:txBody>
      </p:sp>
      <p:sp>
        <p:nvSpPr>
          <p:cNvPr id="12" name="مستطيل 11"/>
          <p:cNvSpPr/>
          <p:nvPr/>
        </p:nvSpPr>
        <p:spPr>
          <a:xfrm>
            <a:off x="1522015" y="6209928"/>
            <a:ext cx="2592289" cy="64807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200" b="1" dirty="0">
                <a:solidFill>
                  <a:schemeClr val="tx1"/>
                </a:solidFill>
              </a:rPr>
              <a:t>آخذ دش / أتروش</a:t>
            </a:r>
          </a:p>
        </p:txBody>
      </p:sp>
      <p:sp>
        <p:nvSpPr>
          <p:cNvPr id="13" name="مستطيل 12"/>
          <p:cNvSpPr/>
          <p:nvPr/>
        </p:nvSpPr>
        <p:spPr>
          <a:xfrm>
            <a:off x="801935" y="5201816"/>
            <a:ext cx="4032448" cy="100811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</a:rPr>
              <a:t>I take a shower</a:t>
            </a:r>
            <a:endParaRPr lang="ar-SA" sz="4000" b="1" dirty="0">
              <a:solidFill>
                <a:schemeClr val="tx1"/>
              </a:solidFill>
            </a:endParaRPr>
          </a:p>
        </p:txBody>
      </p:sp>
      <p:pic>
        <p:nvPicPr>
          <p:cNvPr id="3" name="صورة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38"/>
          <a:stretch/>
        </p:blipFill>
        <p:spPr>
          <a:xfrm>
            <a:off x="5800845" y="-33582"/>
            <a:ext cx="2466975" cy="178802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4" name="صورة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1351" y="2236558"/>
            <a:ext cx="2411760" cy="191252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صورة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8531" y="4509120"/>
            <a:ext cx="2184580" cy="234888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64239261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br>
              <a:rPr lang="en-US" sz="8800" b="1" dirty="0"/>
            </a:br>
            <a:endParaRPr lang="ar-SA" sz="8800" b="1" dirty="0"/>
          </a:p>
        </p:txBody>
      </p:sp>
      <p:sp>
        <p:nvSpPr>
          <p:cNvPr id="4" name="مستطيل 3"/>
          <p:cNvSpPr/>
          <p:nvPr/>
        </p:nvSpPr>
        <p:spPr>
          <a:xfrm>
            <a:off x="755576" y="0"/>
            <a:ext cx="4752528" cy="100811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</a:rPr>
              <a:t> I perform ablution</a:t>
            </a:r>
            <a:endParaRPr lang="ar-SA" sz="4000" b="1" dirty="0">
              <a:solidFill>
                <a:schemeClr val="tx1"/>
              </a:solidFill>
            </a:endParaRPr>
          </a:p>
        </p:txBody>
      </p:sp>
      <p:sp>
        <p:nvSpPr>
          <p:cNvPr id="6" name="مستطيل 5"/>
          <p:cNvSpPr/>
          <p:nvPr/>
        </p:nvSpPr>
        <p:spPr>
          <a:xfrm>
            <a:off x="1966324" y="1008112"/>
            <a:ext cx="2331031" cy="69269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200" b="1" dirty="0">
                <a:solidFill>
                  <a:schemeClr val="tx1"/>
                </a:solidFill>
              </a:rPr>
              <a:t>أتوضأ للصلاة</a:t>
            </a:r>
          </a:p>
        </p:txBody>
      </p:sp>
      <p:sp>
        <p:nvSpPr>
          <p:cNvPr id="8" name="مستطيل 7"/>
          <p:cNvSpPr/>
          <p:nvPr/>
        </p:nvSpPr>
        <p:spPr>
          <a:xfrm>
            <a:off x="755576" y="2636912"/>
            <a:ext cx="4752528" cy="100811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</a:rPr>
              <a:t> I get dressed</a:t>
            </a:r>
            <a:endParaRPr lang="ar-SA" sz="4000" b="1" dirty="0">
              <a:solidFill>
                <a:schemeClr val="tx1"/>
              </a:solidFill>
            </a:endParaRPr>
          </a:p>
        </p:txBody>
      </p:sp>
      <p:sp>
        <p:nvSpPr>
          <p:cNvPr id="11" name="مستطيل 10"/>
          <p:cNvSpPr/>
          <p:nvPr/>
        </p:nvSpPr>
        <p:spPr>
          <a:xfrm>
            <a:off x="1751427" y="3645024"/>
            <a:ext cx="2545928" cy="64807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200" b="1" dirty="0">
                <a:solidFill>
                  <a:schemeClr val="tx1"/>
                </a:solidFill>
              </a:rPr>
              <a:t>ألبس</a:t>
            </a:r>
          </a:p>
        </p:txBody>
      </p:sp>
      <p:sp>
        <p:nvSpPr>
          <p:cNvPr id="12" name="مستطيل 11"/>
          <p:cNvSpPr/>
          <p:nvPr/>
        </p:nvSpPr>
        <p:spPr>
          <a:xfrm>
            <a:off x="1705066" y="6209928"/>
            <a:ext cx="2592289" cy="64807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200" b="1" dirty="0">
                <a:solidFill>
                  <a:schemeClr val="tx1"/>
                </a:solidFill>
              </a:rPr>
              <a:t>أذهب إلى المسجد</a:t>
            </a:r>
          </a:p>
        </p:txBody>
      </p:sp>
      <p:sp>
        <p:nvSpPr>
          <p:cNvPr id="13" name="مستطيل 12"/>
          <p:cNvSpPr/>
          <p:nvPr/>
        </p:nvSpPr>
        <p:spPr>
          <a:xfrm>
            <a:off x="801934" y="5201816"/>
            <a:ext cx="4706169" cy="100811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</a:rPr>
              <a:t>I go to the mosque</a:t>
            </a:r>
            <a:endParaRPr lang="ar-SA" sz="4000" b="1" dirty="0">
              <a:solidFill>
                <a:schemeClr val="tx1"/>
              </a:solidFill>
            </a:endParaRPr>
          </a:p>
        </p:txBody>
      </p:sp>
      <p:pic>
        <p:nvPicPr>
          <p:cNvPr id="3" name="صورة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17" t="29772"/>
          <a:stretch/>
        </p:blipFill>
        <p:spPr>
          <a:xfrm>
            <a:off x="6435308" y="0"/>
            <a:ext cx="2160240" cy="213285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صورة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939"/>
          <a:stretch/>
        </p:blipFill>
        <p:spPr>
          <a:xfrm>
            <a:off x="6346656" y="2449218"/>
            <a:ext cx="2248892" cy="1977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صورة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1" t="19941"/>
          <a:stretch/>
        </p:blipFill>
        <p:spPr>
          <a:xfrm>
            <a:off x="6198137" y="4740752"/>
            <a:ext cx="2545929" cy="211724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9740852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8800" b="1" dirty="0"/>
              <a:t>     </a:t>
            </a:r>
            <a:endParaRPr lang="ar-SA" sz="8800" b="1" dirty="0"/>
          </a:p>
        </p:txBody>
      </p:sp>
      <p:sp>
        <p:nvSpPr>
          <p:cNvPr id="3" name="مخطط انسيابي: محطة طرفية 2"/>
          <p:cNvSpPr/>
          <p:nvPr/>
        </p:nvSpPr>
        <p:spPr>
          <a:xfrm>
            <a:off x="1331640" y="764704"/>
            <a:ext cx="6696744" cy="1872208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4000" b="1" dirty="0">
                <a:solidFill>
                  <a:schemeClr val="tx1"/>
                </a:solidFill>
                <a:latin typeface="Andalus" pitchFamily="18" charset="-78"/>
                <a:cs typeface="Akhbar MT" pitchFamily="2" charset="-78"/>
              </a:rPr>
              <a:t>كُن صبوراً</a:t>
            </a:r>
          </a:p>
          <a:p>
            <a:pPr algn="ctr"/>
            <a:r>
              <a:rPr lang="ar-SA" sz="4000" b="1" dirty="0">
                <a:solidFill>
                  <a:schemeClr val="tx1"/>
                </a:solidFill>
                <a:latin typeface="Andalus" pitchFamily="18" charset="-78"/>
                <a:cs typeface="Akhbar MT" pitchFamily="2" charset="-78"/>
              </a:rPr>
              <a:t>فما تتعلمهُ اليوم , يرفعَــك وينفعَــك غداً.</a:t>
            </a: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864" y="3284984"/>
            <a:ext cx="3621707" cy="323056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2947321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br>
              <a:rPr lang="en-US" sz="8800" b="1" dirty="0"/>
            </a:br>
            <a:endParaRPr lang="ar-SA" sz="8800" b="1" dirty="0"/>
          </a:p>
        </p:txBody>
      </p:sp>
      <p:sp>
        <p:nvSpPr>
          <p:cNvPr id="4" name="مستطيل 3"/>
          <p:cNvSpPr/>
          <p:nvPr/>
        </p:nvSpPr>
        <p:spPr>
          <a:xfrm>
            <a:off x="1619672" y="0"/>
            <a:ext cx="3168352" cy="100811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</a:rPr>
              <a:t> I pray</a:t>
            </a:r>
            <a:endParaRPr lang="ar-SA" sz="4000" b="1" dirty="0">
              <a:solidFill>
                <a:schemeClr val="tx1"/>
              </a:solidFill>
            </a:endParaRPr>
          </a:p>
        </p:txBody>
      </p:sp>
      <p:sp>
        <p:nvSpPr>
          <p:cNvPr id="6" name="مستطيل 5"/>
          <p:cNvSpPr/>
          <p:nvPr/>
        </p:nvSpPr>
        <p:spPr>
          <a:xfrm>
            <a:off x="2068203" y="1008112"/>
            <a:ext cx="2173629" cy="69269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200" b="1" dirty="0">
                <a:solidFill>
                  <a:schemeClr val="tx1"/>
                </a:solidFill>
              </a:rPr>
              <a:t>أصلي</a:t>
            </a:r>
          </a:p>
        </p:txBody>
      </p:sp>
      <p:sp>
        <p:nvSpPr>
          <p:cNvPr id="8" name="مستطيل 7"/>
          <p:cNvSpPr/>
          <p:nvPr/>
        </p:nvSpPr>
        <p:spPr>
          <a:xfrm>
            <a:off x="755576" y="2636912"/>
            <a:ext cx="4752528" cy="100811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</a:rPr>
              <a:t> I have breakfast</a:t>
            </a:r>
            <a:endParaRPr lang="ar-SA" sz="4000" b="1" dirty="0">
              <a:solidFill>
                <a:schemeClr val="tx1"/>
              </a:solidFill>
            </a:endParaRPr>
          </a:p>
        </p:txBody>
      </p:sp>
      <p:sp>
        <p:nvSpPr>
          <p:cNvPr id="11" name="مستطيل 10"/>
          <p:cNvSpPr/>
          <p:nvPr/>
        </p:nvSpPr>
        <p:spPr>
          <a:xfrm>
            <a:off x="2068204" y="3645024"/>
            <a:ext cx="2173628" cy="64807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200" b="1" dirty="0">
                <a:solidFill>
                  <a:schemeClr val="tx1"/>
                </a:solidFill>
              </a:rPr>
              <a:t>أفطر</a:t>
            </a:r>
          </a:p>
        </p:txBody>
      </p:sp>
      <p:sp>
        <p:nvSpPr>
          <p:cNvPr id="12" name="مستطيل 11"/>
          <p:cNvSpPr/>
          <p:nvPr/>
        </p:nvSpPr>
        <p:spPr>
          <a:xfrm>
            <a:off x="2068204" y="6209928"/>
            <a:ext cx="2173628" cy="64807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200" b="1" dirty="0">
                <a:solidFill>
                  <a:schemeClr val="tx1"/>
                </a:solidFill>
              </a:rPr>
              <a:t>أفرّش أسناني</a:t>
            </a:r>
          </a:p>
        </p:txBody>
      </p:sp>
      <p:sp>
        <p:nvSpPr>
          <p:cNvPr id="13" name="مستطيل 12"/>
          <p:cNvSpPr/>
          <p:nvPr/>
        </p:nvSpPr>
        <p:spPr>
          <a:xfrm>
            <a:off x="801934" y="5201816"/>
            <a:ext cx="4706169" cy="100811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</a:rPr>
              <a:t> I brush my teeth</a:t>
            </a:r>
            <a:endParaRPr lang="ar-SA" sz="4000" b="1" dirty="0">
              <a:solidFill>
                <a:schemeClr val="tx1"/>
              </a:solidFill>
            </a:endParaRPr>
          </a:p>
        </p:txBody>
      </p:sp>
      <p:pic>
        <p:nvPicPr>
          <p:cNvPr id="3" name="صورة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200" y="0"/>
            <a:ext cx="2376264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صورة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78" t="58245" r="5235" b="8500"/>
          <a:stretch/>
        </p:blipFill>
        <p:spPr>
          <a:xfrm>
            <a:off x="6000909" y="2636912"/>
            <a:ext cx="2970330" cy="18002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صورة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504"/>
          <a:stretch/>
        </p:blipFill>
        <p:spPr>
          <a:xfrm>
            <a:off x="6062086" y="5013176"/>
            <a:ext cx="2847975" cy="165618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98315500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br>
              <a:rPr lang="en-US" sz="8800" b="1" dirty="0"/>
            </a:br>
            <a:endParaRPr lang="ar-SA" sz="8800" b="1" dirty="0"/>
          </a:p>
        </p:txBody>
      </p:sp>
      <p:sp>
        <p:nvSpPr>
          <p:cNvPr id="4" name="مستطيل 3"/>
          <p:cNvSpPr/>
          <p:nvPr/>
        </p:nvSpPr>
        <p:spPr>
          <a:xfrm>
            <a:off x="801933" y="0"/>
            <a:ext cx="4706169" cy="100811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</a:rPr>
              <a:t> I pick up my kids</a:t>
            </a:r>
            <a:endParaRPr lang="ar-SA" sz="4000" b="1" dirty="0">
              <a:solidFill>
                <a:schemeClr val="tx1"/>
              </a:solidFill>
            </a:endParaRPr>
          </a:p>
        </p:txBody>
      </p:sp>
      <p:sp>
        <p:nvSpPr>
          <p:cNvPr id="6" name="مستطيل 5"/>
          <p:cNvSpPr/>
          <p:nvPr/>
        </p:nvSpPr>
        <p:spPr>
          <a:xfrm>
            <a:off x="2068203" y="1008112"/>
            <a:ext cx="2287773" cy="69269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200" b="1" dirty="0">
                <a:solidFill>
                  <a:schemeClr val="tx1"/>
                </a:solidFill>
              </a:rPr>
              <a:t>أركّب أولادي</a:t>
            </a:r>
          </a:p>
        </p:txBody>
      </p:sp>
      <p:sp>
        <p:nvSpPr>
          <p:cNvPr id="8" name="مستطيل 7"/>
          <p:cNvSpPr/>
          <p:nvPr/>
        </p:nvSpPr>
        <p:spPr>
          <a:xfrm>
            <a:off x="755576" y="2636912"/>
            <a:ext cx="6624736" cy="100811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</a:rPr>
              <a:t> I drop them off at school</a:t>
            </a:r>
            <a:endParaRPr lang="ar-SA" sz="4000" b="1" dirty="0">
              <a:solidFill>
                <a:schemeClr val="tx1"/>
              </a:solidFill>
            </a:endParaRPr>
          </a:p>
        </p:txBody>
      </p:sp>
      <p:sp>
        <p:nvSpPr>
          <p:cNvPr id="11" name="مستطيل 10"/>
          <p:cNvSpPr/>
          <p:nvPr/>
        </p:nvSpPr>
        <p:spPr>
          <a:xfrm>
            <a:off x="2068204" y="3645024"/>
            <a:ext cx="2431788" cy="64807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200" b="1" dirty="0">
                <a:solidFill>
                  <a:schemeClr val="tx1"/>
                </a:solidFill>
              </a:rPr>
              <a:t>أوصّلهم المدرسة</a:t>
            </a:r>
          </a:p>
        </p:txBody>
      </p:sp>
      <p:sp>
        <p:nvSpPr>
          <p:cNvPr id="12" name="مستطيل 11"/>
          <p:cNvSpPr/>
          <p:nvPr/>
        </p:nvSpPr>
        <p:spPr>
          <a:xfrm>
            <a:off x="2068204" y="6209928"/>
            <a:ext cx="2431788" cy="64807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200" b="1" dirty="0">
                <a:solidFill>
                  <a:schemeClr val="tx1"/>
                </a:solidFill>
              </a:rPr>
              <a:t>أروح العمل</a:t>
            </a:r>
          </a:p>
        </p:txBody>
      </p:sp>
      <p:sp>
        <p:nvSpPr>
          <p:cNvPr id="13" name="مستطيل 12"/>
          <p:cNvSpPr/>
          <p:nvPr/>
        </p:nvSpPr>
        <p:spPr>
          <a:xfrm>
            <a:off x="801934" y="5201816"/>
            <a:ext cx="4706169" cy="100811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</a:rPr>
              <a:t> I drive to work</a:t>
            </a:r>
            <a:endParaRPr lang="ar-SA" sz="4000" b="1" dirty="0">
              <a:solidFill>
                <a:schemeClr val="tx1"/>
              </a:solidFill>
            </a:endParaRPr>
          </a:p>
        </p:txBody>
      </p:sp>
      <p:pic>
        <p:nvPicPr>
          <p:cNvPr id="3" name="صورة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581"/>
          <a:stretch/>
        </p:blipFill>
        <p:spPr>
          <a:xfrm>
            <a:off x="6516216" y="190926"/>
            <a:ext cx="2250276" cy="232706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صورة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9846" y="4693450"/>
            <a:ext cx="2829477" cy="202484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44991328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br>
              <a:rPr lang="en-US" sz="8800" b="1" dirty="0"/>
            </a:br>
            <a:endParaRPr lang="ar-SA" sz="8800" b="1" dirty="0"/>
          </a:p>
        </p:txBody>
      </p:sp>
      <p:sp>
        <p:nvSpPr>
          <p:cNvPr id="4" name="مستطيل 3"/>
          <p:cNvSpPr/>
          <p:nvPr/>
        </p:nvSpPr>
        <p:spPr>
          <a:xfrm>
            <a:off x="801934" y="0"/>
            <a:ext cx="3554044" cy="100811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</a:rPr>
              <a:t>I go to gym</a:t>
            </a:r>
            <a:endParaRPr lang="ar-SA" sz="4000" b="1" dirty="0">
              <a:solidFill>
                <a:schemeClr val="tx1"/>
              </a:solidFill>
            </a:endParaRPr>
          </a:p>
        </p:txBody>
      </p:sp>
      <p:sp>
        <p:nvSpPr>
          <p:cNvPr id="6" name="مستطيل 5"/>
          <p:cNvSpPr/>
          <p:nvPr/>
        </p:nvSpPr>
        <p:spPr>
          <a:xfrm>
            <a:off x="1715773" y="1008112"/>
            <a:ext cx="1920123" cy="69269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200" b="1" dirty="0">
                <a:solidFill>
                  <a:schemeClr val="tx1"/>
                </a:solidFill>
              </a:rPr>
              <a:t>أروح النادي</a:t>
            </a:r>
          </a:p>
        </p:txBody>
      </p:sp>
      <p:sp>
        <p:nvSpPr>
          <p:cNvPr id="8" name="مستطيل 7"/>
          <p:cNvSpPr/>
          <p:nvPr/>
        </p:nvSpPr>
        <p:spPr>
          <a:xfrm>
            <a:off x="801934" y="2636912"/>
            <a:ext cx="3554043" cy="100811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</a:rPr>
              <a:t>I go to collage</a:t>
            </a:r>
            <a:endParaRPr lang="ar-SA" sz="4000" b="1" dirty="0">
              <a:solidFill>
                <a:schemeClr val="tx1"/>
              </a:solidFill>
            </a:endParaRPr>
          </a:p>
        </p:txBody>
      </p:sp>
      <p:sp>
        <p:nvSpPr>
          <p:cNvPr id="11" name="مستطيل 10"/>
          <p:cNvSpPr/>
          <p:nvPr/>
        </p:nvSpPr>
        <p:spPr>
          <a:xfrm>
            <a:off x="1390823" y="3645024"/>
            <a:ext cx="2376264" cy="64807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200" b="1" dirty="0">
                <a:solidFill>
                  <a:schemeClr val="tx1"/>
                </a:solidFill>
              </a:rPr>
              <a:t>أروح الكُلية</a:t>
            </a:r>
          </a:p>
        </p:txBody>
      </p:sp>
      <p:sp>
        <p:nvSpPr>
          <p:cNvPr id="12" name="مستطيل 11"/>
          <p:cNvSpPr/>
          <p:nvPr/>
        </p:nvSpPr>
        <p:spPr>
          <a:xfrm>
            <a:off x="1691680" y="6209928"/>
            <a:ext cx="1944216" cy="64807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200" b="1" dirty="0">
                <a:solidFill>
                  <a:schemeClr val="tx1"/>
                </a:solidFill>
              </a:rPr>
              <a:t>أذاكر / أدرس</a:t>
            </a:r>
          </a:p>
        </p:txBody>
      </p:sp>
      <p:sp>
        <p:nvSpPr>
          <p:cNvPr id="13" name="مستطيل 12"/>
          <p:cNvSpPr/>
          <p:nvPr/>
        </p:nvSpPr>
        <p:spPr>
          <a:xfrm>
            <a:off x="801935" y="5201816"/>
            <a:ext cx="3554042" cy="100811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</a:rPr>
              <a:t>I study</a:t>
            </a:r>
            <a:endParaRPr lang="ar-SA" sz="4000" b="1" dirty="0">
              <a:solidFill>
                <a:schemeClr val="tx1"/>
              </a:solidFill>
            </a:endParaRPr>
          </a:p>
        </p:txBody>
      </p:sp>
      <p:pic>
        <p:nvPicPr>
          <p:cNvPr id="3" name="صورة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64" b="14488"/>
          <a:stretch/>
        </p:blipFill>
        <p:spPr>
          <a:xfrm>
            <a:off x="6084168" y="74777"/>
            <a:ext cx="2032346" cy="198607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صورة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16" y="3559344"/>
            <a:ext cx="4311171" cy="265058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66600384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br>
              <a:rPr lang="en-US" sz="8800" b="1" dirty="0"/>
            </a:br>
            <a:endParaRPr lang="ar-SA" sz="8800" b="1" dirty="0"/>
          </a:p>
        </p:txBody>
      </p:sp>
      <p:sp>
        <p:nvSpPr>
          <p:cNvPr id="4" name="مستطيل 3"/>
          <p:cNvSpPr/>
          <p:nvPr/>
        </p:nvSpPr>
        <p:spPr>
          <a:xfrm>
            <a:off x="801933" y="0"/>
            <a:ext cx="4130107" cy="100811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</a:rPr>
              <a:t>I go back home</a:t>
            </a:r>
            <a:endParaRPr lang="ar-SA" sz="4000" b="1" dirty="0">
              <a:solidFill>
                <a:schemeClr val="tx1"/>
              </a:solidFill>
            </a:endParaRPr>
          </a:p>
        </p:txBody>
      </p:sp>
      <p:sp>
        <p:nvSpPr>
          <p:cNvPr id="6" name="مستطيل 5"/>
          <p:cNvSpPr/>
          <p:nvPr/>
        </p:nvSpPr>
        <p:spPr>
          <a:xfrm>
            <a:off x="1691680" y="1008112"/>
            <a:ext cx="1656184" cy="69269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200" b="1" dirty="0">
                <a:solidFill>
                  <a:schemeClr val="tx1"/>
                </a:solidFill>
              </a:rPr>
              <a:t>أرجع للبيت</a:t>
            </a:r>
          </a:p>
        </p:txBody>
      </p:sp>
      <p:sp>
        <p:nvSpPr>
          <p:cNvPr id="8" name="مستطيل 7"/>
          <p:cNvSpPr/>
          <p:nvPr/>
        </p:nvSpPr>
        <p:spPr>
          <a:xfrm>
            <a:off x="755576" y="2636912"/>
            <a:ext cx="4176464" cy="100811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</a:rPr>
              <a:t>I have lunch</a:t>
            </a:r>
            <a:endParaRPr lang="ar-SA" sz="4000" b="1" dirty="0">
              <a:solidFill>
                <a:schemeClr val="tx1"/>
              </a:solidFill>
            </a:endParaRPr>
          </a:p>
        </p:txBody>
      </p:sp>
      <p:sp>
        <p:nvSpPr>
          <p:cNvPr id="11" name="مستطيل 10"/>
          <p:cNvSpPr/>
          <p:nvPr/>
        </p:nvSpPr>
        <p:spPr>
          <a:xfrm>
            <a:off x="1691680" y="3645024"/>
            <a:ext cx="1656184" cy="64807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200" b="1" dirty="0">
                <a:solidFill>
                  <a:schemeClr val="tx1"/>
                </a:solidFill>
              </a:rPr>
              <a:t>أتغدّى</a:t>
            </a:r>
          </a:p>
        </p:txBody>
      </p:sp>
      <p:sp>
        <p:nvSpPr>
          <p:cNvPr id="12" name="مستطيل 11"/>
          <p:cNvSpPr/>
          <p:nvPr/>
        </p:nvSpPr>
        <p:spPr>
          <a:xfrm>
            <a:off x="1691680" y="6209928"/>
            <a:ext cx="1800200" cy="64807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200" b="1" dirty="0">
                <a:solidFill>
                  <a:schemeClr val="tx1"/>
                </a:solidFill>
              </a:rPr>
              <a:t>آخذ قيلولة</a:t>
            </a:r>
          </a:p>
        </p:txBody>
      </p:sp>
      <p:sp>
        <p:nvSpPr>
          <p:cNvPr id="13" name="مستطيل 12"/>
          <p:cNvSpPr/>
          <p:nvPr/>
        </p:nvSpPr>
        <p:spPr>
          <a:xfrm>
            <a:off x="801934" y="5201816"/>
            <a:ext cx="4130105" cy="100811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</a:rPr>
              <a:t>I take a nap</a:t>
            </a:r>
            <a:endParaRPr lang="ar-SA" sz="4000" b="1" dirty="0">
              <a:solidFill>
                <a:schemeClr val="tx1"/>
              </a:solidFill>
            </a:endParaRPr>
          </a:p>
        </p:txBody>
      </p:sp>
      <p:pic>
        <p:nvPicPr>
          <p:cNvPr id="5" name="صورة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2956" y="27062"/>
            <a:ext cx="2040632" cy="224981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صورة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313"/>
          <a:stretch/>
        </p:blipFill>
        <p:spPr>
          <a:xfrm>
            <a:off x="5571356" y="2636912"/>
            <a:ext cx="2743200" cy="191166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صورة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93"/>
          <a:stretch/>
        </p:blipFill>
        <p:spPr>
          <a:xfrm>
            <a:off x="6012160" y="4967851"/>
            <a:ext cx="2672333" cy="189014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52802160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br>
              <a:rPr lang="en-US" sz="8800" b="1" dirty="0"/>
            </a:br>
            <a:endParaRPr lang="ar-SA" sz="8800" b="1" dirty="0"/>
          </a:p>
        </p:txBody>
      </p:sp>
      <p:sp>
        <p:nvSpPr>
          <p:cNvPr id="4" name="مستطيل 3"/>
          <p:cNvSpPr/>
          <p:nvPr/>
        </p:nvSpPr>
        <p:spPr>
          <a:xfrm>
            <a:off x="801933" y="0"/>
            <a:ext cx="4130107" cy="100811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</a:rPr>
              <a:t>I charge my phone</a:t>
            </a:r>
            <a:endParaRPr lang="ar-SA" sz="4000" b="1" dirty="0">
              <a:solidFill>
                <a:schemeClr val="tx1"/>
              </a:solidFill>
            </a:endParaRPr>
          </a:p>
        </p:txBody>
      </p:sp>
      <p:sp>
        <p:nvSpPr>
          <p:cNvPr id="6" name="مستطيل 5"/>
          <p:cNvSpPr/>
          <p:nvPr/>
        </p:nvSpPr>
        <p:spPr>
          <a:xfrm>
            <a:off x="1691680" y="1008112"/>
            <a:ext cx="1944216" cy="69269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200" b="1" dirty="0">
                <a:solidFill>
                  <a:schemeClr val="tx1"/>
                </a:solidFill>
              </a:rPr>
              <a:t>أشحن جوالي</a:t>
            </a:r>
          </a:p>
        </p:txBody>
      </p:sp>
      <p:sp>
        <p:nvSpPr>
          <p:cNvPr id="8" name="مستطيل 7"/>
          <p:cNvSpPr/>
          <p:nvPr/>
        </p:nvSpPr>
        <p:spPr>
          <a:xfrm>
            <a:off x="801934" y="2636912"/>
            <a:ext cx="4130105" cy="100811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</a:rPr>
              <a:t>I hang out</a:t>
            </a:r>
            <a:endParaRPr lang="ar-SA" sz="4000" b="1" dirty="0">
              <a:solidFill>
                <a:schemeClr val="tx1"/>
              </a:solidFill>
            </a:endParaRPr>
          </a:p>
        </p:txBody>
      </p:sp>
      <p:sp>
        <p:nvSpPr>
          <p:cNvPr id="11" name="مستطيل 10"/>
          <p:cNvSpPr/>
          <p:nvPr/>
        </p:nvSpPr>
        <p:spPr>
          <a:xfrm>
            <a:off x="1691680" y="3645024"/>
            <a:ext cx="1944216" cy="64807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200" b="1" dirty="0">
                <a:solidFill>
                  <a:schemeClr val="tx1"/>
                </a:solidFill>
              </a:rPr>
              <a:t>أتمشى برا</a:t>
            </a:r>
          </a:p>
        </p:txBody>
      </p:sp>
      <p:sp>
        <p:nvSpPr>
          <p:cNvPr id="12" name="مستطيل 11"/>
          <p:cNvSpPr/>
          <p:nvPr/>
        </p:nvSpPr>
        <p:spPr>
          <a:xfrm>
            <a:off x="1691680" y="6209928"/>
            <a:ext cx="1944216" cy="64807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200" b="1" dirty="0">
                <a:solidFill>
                  <a:schemeClr val="tx1"/>
                </a:solidFill>
              </a:rPr>
              <a:t>أمشّط شعري</a:t>
            </a:r>
          </a:p>
        </p:txBody>
      </p:sp>
      <p:sp>
        <p:nvSpPr>
          <p:cNvPr id="13" name="مستطيل 12"/>
          <p:cNvSpPr/>
          <p:nvPr/>
        </p:nvSpPr>
        <p:spPr>
          <a:xfrm>
            <a:off x="801935" y="5201816"/>
            <a:ext cx="3554042" cy="100811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</a:rPr>
              <a:t>I comb my hair</a:t>
            </a:r>
            <a:endParaRPr lang="ar-SA" sz="4000" b="1" dirty="0">
              <a:solidFill>
                <a:schemeClr val="tx1"/>
              </a:solidFill>
            </a:endParaRPr>
          </a:p>
        </p:txBody>
      </p:sp>
      <p:pic>
        <p:nvPicPr>
          <p:cNvPr id="3" name="صورة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78" t="14700" r="44728" b="46758"/>
          <a:stretch/>
        </p:blipFill>
        <p:spPr>
          <a:xfrm>
            <a:off x="5940152" y="1"/>
            <a:ext cx="2092310" cy="163597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صورة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67" t="28414" b="18385"/>
          <a:stretch/>
        </p:blipFill>
        <p:spPr>
          <a:xfrm>
            <a:off x="5256077" y="2420888"/>
            <a:ext cx="3816424" cy="201622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صورة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2505" y="4577159"/>
            <a:ext cx="2028825" cy="22574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888035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br>
              <a:rPr lang="en-US" sz="8800" b="1" dirty="0"/>
            </a:br>
            <a:endParaRPr lang="ar-SA" sz="8800" b="1" dirty="0"/>
          </a:p>
        </p:txBody>
      </p:sp>
      <p:sp>
        <p:nvSpPr>
          <p:cNvPr id="4" name="مستطيل 3"/>
          <p:cNvSpPr/>
          <p:nvPr/>
        </p:nvSpPr>
        <p:spPr>
          <a:xfrm>
            <a:off x="801934" y="0"/>
            <a:ext cx="3554044" cy="100811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</a:rPr>
              <a:t>I have dinner</a:t>
            </a:r>
            <a:endParaRPr lang="ar-SA" sz="4000" b="1" dirty="0">
              <a:solidFill>
                <a:schemeClr val="tx1"/>
              </a:solidFill>
            </a:endParaRPr>
          </a:p>
        </p:txBody>
      </p:sp>
      <p:sp>
        <p:nvSpPr>
          <p:cNvPr id="6" name="مستطيل 5"/>
          <p:cNvSpPr/>
          <p:nvPr/>
        </p:nvSpPr>
        <p:spPr>
          <a:xfrm>
            <a:off x="1715773" y="1008112"/>
            <a:ext cx="1920123" cy="69269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200" b="1" dirty="0">
                <a:solidFill>
                  <a:schemeClr val="tx1"/>
                </a:solidFill>
              </a:rPr>
              <a:t>أتعشّى</a:t>
            </a:r>
          </a:p>
        </p:txBody>
      </p:sp>
      <p:sp>
        <p:nvSpPr>
          <p:cNvPr id="8" name="مستطيل 7"/>
          <p:cNvSpPr/>
          <p:nvPr/>
        </p:nvSpPr>
        <p:spPr>
          <a:xfrm>
            <a:off x="801934" y="2636912"/>
            <a:ext cx="3554043" cy="100811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</a:rPr>
              <a:t>I do the dishes</a:t>
            </a:r>
            <a:endParaRPr lang="ar-SA" sz="4000" b="1" dirty="0">
              <a:solidFill>
                <a:schemeClr val="tx1"/>
              </a:solidFill>
            </a:endParaRPr>
          </a:p>
        </p:txBody>
      </p:sp>
      <p:sp>
        <p:nvSpPr>
          <p:cNvPr id="11" name="مستطيل 10"/>
          <p:cNvSpPr/>
          <p:nvPr/>
        </p:nvSpPr>
        <p:spPr>
          <a:xfrm>
            <a:off x="1390823" y="3645024"/>
            <a:ext cx="2376264" cy="64807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200" b="1" dirty="0">
                <a:solidFill>
                  <a:schemeClr val="tx1"/>
                </a:solidFill>
              </a:rPr>
              <a:t>أغسّل المواعين</a:t>
            </a:r>
          </a:p>
        </p:txBody>
      </p:sp>
      <p:sp>
        <p:nvSpPr>
          <p:cNvPr id="12" name="مستطيل 11"/>
          <p:cNvSpPr/>
          <p:nvPr/>
        </p:nvSpPr>
        <p:spPr>
          <a:xfrm>
            <a:off x="1691680" y="6209928"/>
            <a:ext cx="1944216" cy="64807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200" b="1" dirty="0" err="1">
                <a:solidFill>
                  <a:schemeClr val="tx1"/>
                </a:solidFill>
              </a:rPr>
              <a:t>أتقهوى</a:t>
            </a:r>
            <a:endParaRPr lang="ar-SA" sz="3200" b="1" dirty="0">
              <a:solidFill>
                <a:schemeClr val="tx1"/>
              </a:solidFill>
            </a:endParaRPr>
          </a:p>
        </p:txBody>
      </p:sp>
      <p:sp>
        <p:nvSpPr>
          <p:cNvPr id="13" name="مستطيل 12"/>
          <p:cNvSpPr/>
          <p:nvPr/>
        </p:nvSpPr>
        <p:spPr>
          <a:xfrm>
            <a:off x="801935" y="5201816"/>
            <a:ext cx="3554042" cy="100811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</a:rPr>
              <a:t>I drink coffee</a:t>
            </a:r>
            <a:endParaRPr lang="ar-SA" sz="4000" b="1" dirty="0">
              <a:solidFill>
                <a:schemeClr val="tx1"/>
              </a:solidFill>
            </a:endParaRPr>
          </a:p>
        </p:txBody>
      </p:sp>
      <p:pic>
        <p:nvPicPr>
          <p:cNvPr id="3" name="صورة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55" b="7638"/>
          <a:stretch/>
        </p:blipFill>
        <p:spPr>
          <a:xfrm>
            <a:off x="5820577" y="836712"/>
            <a:ext cx="2854109" cy="255270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صورة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7" b="9450"/>
          <a:stretch/>
        </p:blipFill>
        <p:spPr>
          <a:xfrm>
            <a:off x="5999711" y="4339617"/>
            <a:ext cx="2495839" cy="219434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98258486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br>
              <a:rPr lang="en-US" sz="8800" b="1" dirty="0"/>
            </a:br>
            <a:endParaRPr lang="ar-SA" sz="8800" b="1" dirty="0"/>
          </a:p>
        </p:txBody>
      </p:sp>
      <p:sp>
        <p:nvSpPr>
          <p:cNvPr id="4" name="مستطيل 3"/>
          <p:cNvSpPr/>
          <p:nvPr/>
        </p:nvSpPr>
        <p:spPr>
          <a:xfrm>
            <a:off x="801933" y="0"/>
            <a:ext cx="3914083" cy="100811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</a:rPr>
              <a:t>I iron clothes</a:t>
            </a:r>
            <a:endParaRPr lang="ar-SA" sz="4000" b="1" dirty="0">
              <a:solidFill>
                <a:schemeClr val="tx1"/>
              </a:solidFill>
            </a:endParaRPr>
          </a:p>
        </p:txBody>
      </p:sp>
      <p:sp>
        <p:nvSpPr>
          <p:cNvPr id="6" name="مستطيل 5"/>
          <p:cNvSpPr/>
          <p:nvPr/>
        </p:nvSpPr>
        <p:spPr>
          <a:xfrm>
            <a:off x="1547664" y="1008112"/>
            <a:ext cx="2088233" cy="69269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200" b="1" dirty="0">
                <a:solidFill>
                  <a:schemeClr val="tx1"/>
                </a:solidFill>
              </a:rPr>
              <a:t>أكوي الملابس</a:t>
            </a:r>
          </a:p>
        </p:txBody>
      </p:sp>
      <p:sp>
        <p:nvSpPr>
          <p:cNvPr id="8" name="مستطيل 7"/>
          <p:cNvSpPr/>
          <p:nvPr/>
        </p:nvSpPr>
        <p:spPr>
          <a:xfrm>
            <a:off x="814758" y="2636912"/>
            <a:ext cx="3901258" cy="100811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</a:rPr>
              <a:t>I bake a cake</a:t>
            </a:r>
            <a:endParaRPr lang="ar-SA" sz="4000" b="1" dirty="0">
              <a:solidFill>
                <a:schemeClr val="tx1"/>
              </a:solidFill>
            </a:endParaRPr>
          </a:p>
        </p:txBody>
      </p:sp>
      <p:sp>
        <p:nvSpPr>
          <p:cNvPr id="11" name="مستطيل 10"/>
          <p:cNvSpPr/>
          <p:nvPr/>
        </p:nvSpPr>
        <p:spPr>
          <a:xfrm>
            <a:off x="1390823" y="3645024"/>
            <a:ext cx="2376264" cy="64807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200" b="1" dirty="0">
                <a:solidFill>
                  <a:schemeClr val="tx1"/>
                </a:solidFill>
              </a:rPr>
              <a:t>أسوي حلا</a:t>
            </a:r>
          </a:p>
        </p:txBody>
      </p:sp>
      <p:sp>
        <p:nvSpPr>
          <p:cNvPr id="12" name="مستطيل 11"/>
          <p:cNvSpPr/>
          <p:nvPr/>
        </p:nvSpPr>
        <p:spPr>
          <a:xfrm>
            <a:off x="1390823" y="6209928"/>
            <a:ext cx="2376264" cy="64807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200" b="1" dirty="0">
                <a:solidFill>
                  <a:schemeClr val="tx1"/>
                </a:solidFill>
              </a:rPr>
              <a:t>ألعب بلايستيشن</a:t>
            </a:r>
          </a:p>
        </p:txBody>
      </p:sp>
      <p:sp>
        <p:nvSpPr>
          <p:cNvPr id="13" name="مستطيل 12"/>
          <p:cNvSpPr/>
          <p:nvPr/>
        </p:nvSpPr>
        <p:spPr>
          <a:xfrm>
            <a:off x="801934" y="5201816"/>
            <a:ext cx="3914082" cy="100811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</a:rPr>
              <a:t>I play PlayStation</a:t>
            </a:r>
            <a:endParaRPr lang="ar-SA" sz="4000" b="1" dirty="0">
              <a:solidFill>
                <a:schemeClr val="tx1"/>
              </a:solidFill>
            </a:endParaRPr>
          </a:p>
        </p:txBody>
      </p:sp>
      <p:pic>
        <p:nvPicPr>
          <p:cNvPr id="3" name="صورة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184" y="4464349"/>
            <a:ext cx="2341240" cy="23412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صورة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56" t="31323" b="50899"/>
          <a:stretch/>
        </p:blipFill>
        <p:spPr>
          <a:xfrm>
            <a:off x="5183584" y="188640"/>
            <a:ext cx="3800928" cy="208823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صورة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5904" b="4269"/>
          <a:stretch/>
        </p:blipFill>
        <p:spPr>
          <a:xfrm>
            <a:off x="5094548" y="2760866"/>
            <a:ext cx="2304256" cy="170348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98542208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8800" b="1" dirty="0"/>
              <a:t>  </a:t>
            </a:r>
            <a:endParaRPr lang="ar-SA" sz="8800" b="1" dirty="0"/>
          </a:p>
        </p:txBody>
      </p:sp>
      <p:sp>
        <p:nvSpPr>
          <p:cNvPr id="17" name="مستطيل 16"/>
          <p:cNvSpPr/>
          <p:nvPr/>
        </p:nvSpPr>
        <p:spPr>
          <a:xfrm>
            <a:off x="1984917" y="260648"/>
            <a:ext cx="5017099" cy="79208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4800" b="1" dirty="0">
                <a:solidFill>
                  <a:schemeClr val="tx1"/>
                </a:solidFill>
              </a:rPr>
              <a:t>مهم تعرف الفرق بين :</a:t>
            </a:r>
          </a:p>
        </p:txBody>
      </p:sp>
      <p:sp>
        <p:nvSpPr>
          <p:cNvPr id="7" name="مستطيل 6"/>
          <p:cNvSpPr/>
          <p:nvPr/>
        </p:nvSpPr>
        <p:spPr>
          <a:xfrm>
            <a:off x="467544" y="2596998"/>
            <a:ext cx="3816424" cy="122413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</a:rPr>
              <a:t>I </a:t>
            </a:r>
            <a:r>
              <a:rPr lang="en-US" sz="4000" b="1" dirty="0">
                <a:solidFill>
                  <a:srgbClr val="FF0000"/>
                </a:solidFill>
              </a:rPr>
              <a:t>make</a:t>
            </a:r>
            <a:r>
              <a:rPr lang="en-US" sz="4000" b="1" dirty="0">
                <a:solidFill>
                  <a:schemeClr val="tx1"/>
                </a:solidFill>
              </a:rPr>
              <a:t> breakfast</a:t>
            </a:r>
            <a:endParaRPr lang="ar-SA" sz="4000" b="1" dirty="0">
              <a:solidFill>
                <a:schemeClr val="tx1"/>
              </a:solidFill>
            </a:endParaRPr>
          </a:p>
        </p:txBody>
      </p:sp>
      <p:sp>
        <p:nvSpPr>
          <p:cNvPr id="9" name="مستطيل 8"/>
          <p:cNvSpPr/>
          <p:nvPr/>
        </p:nvSpPr>
        <p:spPr>
          <a:xfrm>
            <a:off x="5184067" y="2564904"/>
            <a:ext cx="3672408" cy="122413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</a:rPr>
              <a:t>I </a:t>
            </a:r>
            <a:r>
              <a:rPr lang="en-US" sz="3600" b="1" dirty="0">
                <a:solidFill>
                  <a:srgbClr val="FF0000"/>
                </a:solidFill>
              </a:rPr>
              <a:t>have</a:t>
            </a:r>
            <a:r>
              <a:rPr lang="en-US" sz="3600" b="1" dirty="0">
                <a:solidFill>
                  <a:schemeClr val="tx1"/>
                </a:solidFill>
              </a:rPr>
              <a:t> breakfast</a:t>
            </a:r>
            <a:endParaRPr lang="ar-SA" sz="3600" b="1" dirty="0">
              <a:solidFill>
                <a:schemeClr val="tx1"/>
              </a:solidFill>
            </a:endParaRPr>
          </a:p>
        </p:txBody>
      </p:sp>
      <p:sp>
        <p:nvSpPr>
          <p:cNvPr id="4" name="سهم للأسفل 3"/>
          <p:cNvSpPr/>
          <p:nvPr/>
        </p:nvSpPr>
        <p:spPr>
          <a:xfrm>
            <a:off x="1891124" y="3821134"/>
            <a:ext cx="484632" cy="978408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10" name="سهم للأسفل 9"/>
          <p:cNvSpPr/>
          <p:nvPr/>
        </p:nvSpPr>
        <p:spPr>
          <a:xfrm>
            <a:off x="6777955" y="3789040"/>
            <a:ext cx="484632" cy="978408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11" name="مستطيل 10"/>
          <p:cNvSpPr/>
          <p:nvPr/>
        </p:nvSpPr>
        <p:spPr>
          <a:xfrm>
            <a:off x="899592" y="5107903"/>
            <a:ext cx="2376264" cy="7475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600" b="1" dirty="0">
                <a:solidFill>
                  <a:schemeClr val="tx1"/>
                </a:solidFill>
              </a:rPr>
              <a:t>أسوي الفطور</a:t>
            </a:r>
          </a:p>
        </p:txBody>
      </p:sp>
      <p:sp>
        <p:nvSpPr>
          <p:cNvPr id="12" name="مستطيل 11"/>
          <p:cNvSpPr/>
          <p:nvPr/>
        </p:nvSpPr>
        <p:spPr>
          <a:xfrm>
            <a:off x="6012160" y="5081015"/>
            <a:ext cx="2088232" cy="77441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600" b="1" dirty="0">
                <a:solidFill>
                  <a:schemeClr val="tx1"/>
                </a:solidFill>
              </a:rPr>
              <a:t>أفطر (آكل)</a:t>
            </a:r>
          </a:p>
        </p:txBody>
      </p:sp>
    </p:spTree>
    <p:extLst>
      <p:ext uri="{BB962C8B-B14F-4D97-AF65-F5344CB8AC3E}">
        <p14:creationId xmlns:p14="http://schemas.microsoft.com/office/powerpoint/2010/main" val="100205419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8800" b="1" dirty="0"/>
              <a:t>  </a:t>
            </a:r>
            <a:endParaRPr lang="ar-SA" sz="8800" b="1" dirty="0"/>
          </a:p>
        </p:txBody>
      </p:sp>
      <p:sp>
        <p:nvSpPr>
          <p:cNvPr id="7" name="مستطيل 6"/>
          <p:cNvSpPr/>
          <p:nvPr/>
        </p:nvSpPr>
        <p:spPr>
          <a:xfrm>
            <a:off x="611560" y="2564904"/>
            <a:ext cx="3096343" cy="122413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</a:rPr>
              <a:t>I </a:t>
            </a:r>
            <a:r>
              <a:rPr lang="en-US" sz="4000" b="1" dirty="0">
                <a:solidFill>
                  <a:srgbClr val="FF0000"/>
                </a:solidFill>
              </a:rPr>
              <a:t>make</a:t>
            </a:r>
            <a:r>
              <a:rPr lang="en-US" sz="4000" b="1" dirty="0">
                <a:solidFill>
                  <a:schemeClr val="tx1"/>
                </a:solidFill>
              </a:rPr>
              <a:t> lunch</a:t>
            </a:r>
            <a:endParaRPr lang="ar-SA" sz="4000" b="1" dirty="0">
              <a:solidFill>
                <a:schemeClr val="tx1"/>
              </a:solidFill>
            </a:endParaRPr>
          </a:p>
        </p:txBody>
      </p:sp>
      <p:sp>
        <p:nvSpPr>
          <p:cNvPr id="9" name="مستطيل 8"/>
          <p:cNvSpPr/>
          <p:nvPr/>
        </p:nvSpPr>
        <p:spPr>
          <a:xfrm>
            <a:off x="5580110" y="2564904"/>
            <a:ext cx="2880321" cy="122413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</a:rPr>
              <a:t>I </a:t>
            </a:r>
            <a:r>
              <a:rPr lang="en-US" sz="3600" b="1" dirty="0">
                <a:solidFill>
                  <a:srgbClr val="FF0000"/>
                </a:solidFill>
              </a:rPr>
              <a:t>have</a:t>
            </a:r>
            <a:r>
              <a:rPr lang="en-US" sz="3600" b="1" dirty="0">
                <a:solidFill>
                  <a:schemeClr val="tx1"/>
                </a:solidFill>
              </a:rPr>
              <a:t> lunch</a:t>
            </a:r>
            <a:endParaRPr lang="ar-SA" sz="3600" b="1" dirty="0">
              <a:solidFill>
                <a:schemeClr val="tx1"/>
              </a:solidFill>
            </a:endParaRPr>
          </a:p>
        </p:txBody>
      </p:sp>
      <p:sp>
        <p:nvSpPr>
          <p:cNvPr id="4" name="سهم للأسفل 3"/>
          <p:cNvSpPr/>
          <p:nvPr/>
        </p:nvSpPr>
        <p:spPr>
          <a:xfrm>
            <a:off x="1742601" y="3789040"/>
            <a:ext cx="484632" cy="978408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10" name="سهم للأسفل 9"/>
          <p:cNvSpPr/>
          <p:nvPr/>
        </p:nvSpPr>
        <p:spPr>
          <a:xfrm>
            <a:off x="6759700" y="3789040"/>
            <a:ext cx="484632" cy="978408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11" name="مستطيل 10"/>
          <p:cNvSpPr/>
          <p:nvPr/>
        </p:nvSpPr>
        <p:spPr>
          <a:xfrm>
            <a:off x="601823" y="5013176"/>
            <a:ext cx="3106079" cy="10801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600" b="1" dirty="0">
                <a:solidFill>
                  <a:schemeClr val="tx1"/>
                </a:solidFill>
              </a:rPr>
              <a:t>أطبخ الغداء</a:t>
            </a:r>
          </a:p>
        </p:txBody>
      </p:sp>
      <p:sp>
        <p:nvSpPr>
          <p:cNvPr id="12" name="مستطيل 11"/>
          <p:cNvSpPr/>
          <p:nvPr/>
        </p:nvSpPr>
        <p:spPr>
          <a:xfrm>
            <a:off x="5580111" y="5040627"/>
            <a:ext cx="2880321" cy="105266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600" b="1" dirty="0">
                <a:solidFill>
                  <a:schemeClr val="tx1"/>
                </a:solidFill>
              </a:rPr>
              <a:t>أتغدى</a:t>
            </a:r>
          </a:p>
        </p:txBody>
      </p:sp>
    </p:spTree>
    <p:extLst>
      <p:ext uri="{BB962C8B-B14F-4D97-AF65-F5344CB8AC3E}">
        <p14:creationId xmlns:p14="http://schemas.microsoft.com/office/powerpoint/2010/main" val="36360263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solidFill>
            <a:schemeClr val="accent6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r>
              <a:rPr lang="en-US" sz="4000" b="1" dirty="0"/>
              <a:t>                    </a:t>
            </a:r>
            <a:endParaRPr lang="ar-SA" sz="4000" b="1" dirty="0"/>
          </a:p>
        </p:txBody>
      </p:sp>
      <p:sp>
        <p:nvSpPr>
          <p:cNvPr id="5" name="مستطيل 4"/>
          <p:cNvSpPr/>
          <p:nvPr/>
        </p:nvSpPr>
        <p:spPr>
          <a:xfrm>
            <a:off x="683568" y="1961876"/>
            <a:ext cx="7704856" cy="43924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</a:rPr>
              <a:t>How do you spend your day ?</a:t>
            </a:r>
          </a:p>
          <a:p>
            <a:pPr algn="ctr"/>
            <a:br>
              <a:rPr lang="en-US" sz="3600" b="1" dirty="0">
                <a:solidFill>
                  <a:schemeClr val="tx1"/>
                </a:solidFill>
              </a:rPr>
            </a:br>
            <a:r>
              <a:rPr lang="en-US" sz="3600" b="1" dirty="0">
                <a:solidFill>
                  <a:schemeClr val="tx1"/>
                </a:solidFill>
              </a:rPr>
              <a:t>First, I set the alarm for 5:00 AM before I go to sleep. I wake up and then I take a shower.</a:t>
            </a:r>
          </a:p>
          <a:p>
            <a:pPr algn="ctr"/>
            <a:r>
              <a:rPr lang="en-US" sz="3600" b="1" dirty="0">
                <a:solidFill>
                  <a:schemeClr val="tx1"/>
                </a:solidFill>
              </a:rPr>
              <a:t>After that, I go to the mosque to pray.</a:t>
            </a:r>
          </a:p>
          <a:p>
            <a:pPr algn="ctr"/>
            <a:r>
              <a:rPr lang="en-US" sz="3600" b="1" dirty="0">
                <a:solidFill>
                  <a:schemeClr val="tx1"/>
                </a:solidFill>
              </a:rPr>
              <a:t>Next, I have my breakfast with my family and I go to work at 7:00 AM.</a:t>
            </a:r>
          </a:p>
        </p:txBody>
      </p:sp>
      <p:sp>
        <p:nvSpPr>
          <p:cNvPr id="6" name="مستطيل 5"/>
          <p:cNvSpPr/>
          <p:nvPr/>
        </p:nvSpPr>
        <p:spPr>
          <a:xfrm>
            <a:off x="3203848" y="332656"/>
            <a:ext cx="2880320" cy="9603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4400" b="1" dirty="0">
                <a:solidFill>
                  <a:schemeClr val="tx1"/>
                </a:solidFill>
              </a:rPr>
              <a:t>عبّر الآن واقرأ</a:t>
            </a:r>
          </a:p>
        </p:txBody>
      </p:sp>
    </p:spTree>
    <p:extLst>
      <p:ext uri="{BB962C8B-B14F-4D97-AF65-F5344CB8AC3E}">
        <p14:creationId xmlns:p14="http://schemas.microsoft.com/office/powerpoint/2010/main" val="12244901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8538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8800" b="1" dirty="0"/>
              <a:t>     </a:t>
            </a:r>
            <a:endParaRPr lang="ar-SA" sz="8800" b="1" dirty="0"/>
          </a:p>
        </p:txBody>
      </p:sp>
      <p:sp>
        <p:nvSpPr>
          <p:cNvPr id="3" name="مخطط انسيابي: محطة طرفية 2"/>
          <p:cNvSpPr/>
          <p:nvPr/>
        </p:nvSpPr>
        <p:spPr>
          <a:xfrm>
            <a:off x="1259632" y="1447529"/>
            <a:ext cx="7056784" cy="3384376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4000" b="1" dirty="0">
                <a:solidFill>
                  <a:schemeClr val="tx1"/>
                </a:solidFill>
                <a:latin typeface="Andalus" pitchFamily="18" charset="-78"/>
                <a:cs typeface="Akhbar MT" pitchFamily="2" charset="-78"/>
              </a:rPr>
              <a:t>صدقني أيها المتعلم العربي ...</a:t>
            </a:r>
          </a:p>
          <a:p>
            <a:pPr algn="ctr"/>
            <a:r>
              <a:rPr lang="ar-SA" sz="4000" b="1" dirty="0">
                <a:solidFill>
                  <a:schemeClr val="tx1"/>
                </a:solidFill>
                <a:latin typeface="Andalus" pitchFamily="18" charset="-78"/>
                <a:cs typeface="Akhbar MT" pitchFamily="2" charset="-78"/>
              </a:rPr>
              <a:t>لن تصعب عليك اللغة الإنجليزية</a:t>
            </a:r>
          </a:p>
          <a:p>
            <a:pPr algn="ctr"/>
            <a:endParaRPr lang="ar-SA" sz="4000" b="1" dirty="0">
              <a:solidFill>
                <a:schemeClr val="tx1"/>
              </a:solidFill>
              <a:latin typeface="Andalus" pitchFamily="18" charset="-78"/>
              <a:cs typeface="Akhbar MT" pitchFamily="2" charset="-78"/>
            </a:endParaRPr>
          </a:p>
          <a:p>
            <a:pPr algn="ctr"/>
            <a:r>
              <a:rPr lang="ar-SA" sz="4000" b="1" dirty="0">
                <a:solidFill>
                  <a:schemeClr val="tx1"/>
                </a:solidFill>
                <a:latin typeface="Andalus" pitchFamily="18" charset="-78"/>
                <a:cs typeface="Akhbar MT" pitchFamily="2" charset="-78"/>
              </a:rPr>
              <a:t>فكيفَ تصعب عليك لُغة ؟</a:t>
            </a:r>
          </a:p>
          <a:p>
            <a:pPr algn="ctr"/>
            <a:r>
              <a:rPr lang="ar-SA" sz="4000" b="1" dirty="0">
                <a:solidFill>
                  <a:schemeClr val="tx1"/>
                </a:solidFill>
                <a:latin typeface="Andalus" pitchFamily="18" charset="-78"/>
                <a:cs typeface="Akhbar MT" pitchFamily="2" charset="-78"/>
              </a:rPr>
              <a:t>وأنت تتحدّث اللغة الأصعب في العالم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20" t="14392" r="41761" b="41514"/>
          <a:stretch/>
        </p:blipFill>
        <p:spPr bwMode="auto">
          <a:xfrm>
            <a:off x="1462130" y="2492896"/>
            <a:ext cx="909167" cy="129614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5412562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8800" b="1" dirty="0"/>
              <a:t>   </a:t>
            </a:r>
            <a:endParaRPr lang="ar-SA" sz="8800" b="1" dirty="0"/>
          </a:p>
        </p:txBody>
      </p:sp>
      <p:graphicFrame>
        <p:nvGraphicFramePr>
          <p:cNvPr id="5" name="جدول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5953874"/>
              </p:ext>
            </p:extLst>
          </p:nvPr>
        </p:nvGraphicFramePr>
        <p:xfrm>
          <a:off x="3246" y="1988840"/>
          <a:ext cx="9144000" cy="4392485"/>
        </p:xfrm>
        <a:graphic>
          <a:graphicData uri="http://schemas.openxmlformats.org/drawingml/2006/table">
            <a:tbl>
              <a:tblPr rtl="1" firstRow="1" bandRow="1">
                <a:tableStyleId>{5C22544A-7EE6-4342-B048-85BDC9FD1C3A}</a:tableStyleId>
              </a:tblPr>
              <a:tblGrid>
                <a:gridCol w="31383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576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78497">
                <a:tc>
                  <a:txBody>
                    <a:bodyPr/>
                    <a:lstStyle/>
                    <a:p>
                      <a:pPr algn="ctr" rtl="1"/>
                      <a:r>
                        <a:rPr lang="ar-SA" sz="2400" b="1" dirty="0">
                          <a:solidFill>
                            <a:schemeClr val="tx1"/>
                          </a:solidFill>
                        </a:rPr>
                        <a:t>كيف تعبّر</a:t>
                      </a:r>
                      <a:r>
                        <a:rPr lang="ar-SA" sz="2400" b="1" baseline="0" dirty="0">
                          <a:solidFill>
                            <a:schemeClr val="tx1"/>
                          </a:solidFill>
                        </a:rPr>
                        <a:t> عن نفسك</a:t>
                      </a:r>
                      <a:endParaRPr lang="ar-SA" sz="2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SA" sz="2400" b="1" dirty="0">
                          <a:solidFill>
                            <a:schemeClr val="tx1"/>
                          </a:solidFill>
                        </a:rPr>
                        <a:t>كيف</a:t>
                      </a:r>
                      <a:r>
                        <a:rPr lang="ar-SA" sz="2400" b="1" baseline="0" dirty="0">
                          <a:solidFill>
                            <a:schemeClr val="tx1"/>
                          </a:solidFill>
                        </a:rPr>
                        <a:t> تصف المظهر الخارجي</a:t>
                      </a:r>
                      <a:endParaRPr lang="ar-SA" sz="2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SA" sz="2400" b="1" dirty="0">
                          <a:solidFill>
                            <a:schemeClr val="tx1"/>
                          </a:solidFill>
                        </a:rPr>
                        <a:t>كيف تعبّر عن انزعاجك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78497">
                <a:tc>
                  <a:txBody>
                    <a:bodyPr/>
                    <a:lstStyle/>
                    <a:p>
                      <a:pPr algn="ctr" rtl="1"/>
                      <a:r>
                        <a:rPr lang="ar-SA" sz="2400" b="1" dirty="0"/>
                        <a:t>كيف تعبّر عن عائلتك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SA" sz="2400" b="1" dirty="0"/>
                        <a:t>كيف تعبّر عن دينك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SA" sz="2400" b="1" dirty="0"/>
                        <a:t>كيف تعبّر عن اعتذارك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78497">
                <a:tc>
                  <a:txBody>
                    <a:bodyPr/>
                    <a:lstStyle/>
                    <a:p>
                      <a:pPr algn="ctr" rtl="1"/>
                      <a:r>
                        <a:rPr lang="ar-SA" sz="2400" b="1" dirty="0"/>
                        <a:t>كيف تعبّر عن يومك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SA" sz="2400" b="1" dirty="0"/>
                        <a:t>كيف تعبّر عن وطنك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SA" sz="2400" b="1" dirty="0"/>
                        <a:t>كيف تطلب</a:t>
                      </a:r>
                      <a:r>
                        <a:rPr lang="ar-SA" sz="2400" b="1" baseline="0" dirty="0"/>
                        <a:t> المساعدة</a:t>
                      </a:r>
                      <a:endParaRPr lang="ar-SA" sz="2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78497">
                <a:tc>
                  <a:txBody>
                    <a:bodyPr/>
                    <a:lstStyle/>
                    <a:p>
                      <a:pPr algn="r" rtl="1"/>
                      <a:r>
                        <a:rPr lang="ar-SA" sz="2400" b="1" dirty="0">
                          <a:solidFill>
                            <a:schemeClr val="bg1"/>
                          </a:solidFill>
                        </a:rPr>
                        <a:t>كيف تعبّر عن عملك / دراستك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SA" sz="2400" b="1" dirty="0"/>
                        <a:t>كيف تصف موقع مكان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SA" sz="2400" b="1" dirty="0"/>
                        <a:t>كيف تجتاز المقابلة الشخصية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78497">
                <a:tc>
                  <a:txBody>
                    <a:bodyPr/>
                    <a:lstStyle/>
                    <a:p>
                      <a:pPr algn="ctr" rtl="1"/>
                      <a:r>
                        <a:rPr lang="ar-SA" sz="2400" b="1" dirty="0"/>
                        <a:t>كيف تعبّر عن هواياتك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SA" sz="2400" b="1" dirty="0"/>
                        <a:t>كيف تعبّر عن حُبك لشخص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SA" sz="2400" b="1" dirty="0"/>
                        <a:t>كيف تعبّر عن تفاصيل السفر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4641889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8800" b="1" dirty="0"/>
              <a:t>  </a:t>
            </a:r>
            <a:endParaRPr lang="ar-SA" sz="8800" b="1" dirty="0"/>
          </a:p>
        </p:txBody>
      </p:sp>
      <p:sp>
        <p:nvSpPr>
          <p:cNvPr id="4" name="مستطيل 3"/>
          <p:cNvSpPr/>
          <p:nvPr/>
        </p:nvSpPr>
        <p:spPr>
          <a:xfrm>
            <a:off x="2289386" y="823582"/>
            <a:ext cx="5616624" cy="96305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4000" b="1" dirty="0">
                <a:solidFill>
                  <a:schemeClr val="tx1"/>
                </a:solidFill>
              </a:rPr>
              <a:t>كيف تعبّر عن عملك / دراستك ؟</a:t>
            </a:r>
          </a:p>
        </p:txBody>
      </p:sp>
      <p:pic>
        <p:nvPicPr>
          <p:cNvPr id="3" name="صورة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3601" y="2132856"/>
            <a:ext cx="3672408" cy="2362762"/>
          </a:xfrm>
          <a:prstGeom prst="rect">
            <a:avLst/>
          </a:prstGeom>
        </p:spPr>
      </p:pic>
      <p:sp>
        <p:nvSpPr>
          <p:cNvPr id="5" name="مستطيل 4"/>
          <p:cNvSpPr/>
          <p:nvPr/>
        </p:nvSpPr>
        <p:spPr>
          <a:xfrm>
            <a:off x="150788" y="5517233"/>
            <a:ext cx="4277196" cy="125864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2400" b="1" dirty="0">
                <a:solidFill>
                  <a:schemeClr val="tx1"/>
                </a:solidFill>
              </a:rPr>
              <a:t>هُوَ الَّذِي جَعَلَ لَكُمُ الْأَرْضَ ذَلُولًا فَامْشُوا فِي مَنَاكِبِهَا وَكُلُوا مِنْ رِزْقِهِ وَإِلَيْهِ النُّشُورُ</a:t>
            </a:r>
          </a:p>
        </p:txBody>
      </p:sp>
    </p:spTree>
    <p:extLst>
      <p:ext uri="{BB962C8B-B14F-4D97-AF65-F5344CB8AC3E}">
        <p14:creationId xmlns:p14="http://schemas.microsoft.com/office/powerpoint/2010/main" val="104271001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8800" b="1" dirty="0"/>
              <a:t>  </a:t>
            </a:r>
            <a:endParaRPr lang="ar-SA" sz="8800" b="1" dirty="0"/>
          </a:p>
        </p:txBody>
      </p:sp>
      <p:sp>
        <p:nvSpPr>
          <p:cNvPr id="4" name="مستطيل 3"/>
          <p:cNvSpPr/>
          <p:nvPr/>
        </p:nvSpPr>
        <p:spPr>
          <a:xfrm>
            <a:off x="899592" y="280345"/>
            <a:ext cx="4536504" cy="106042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4000" b="1" dirty="0">
                <a:solidFill>
                  <a:schemeClr val="tx1"/>
                </a:solidFill>
              </a:rPr>
              <a:t>للسؤال عن الوظيفة ...</a:t>
            </a:r>
          </a:p>
        </p:txBody>
      </p:sp>
      <p:sp>
        <p:nvSpPr>
          <p:cNvPr id="6" name="مستطيل 5"/>
          <p:cNvSpPr/>
          <p:nvPr/>
        </p:nvSpPr>
        <p:spPr>
          <a:xfrm>
            <a:off x="4430823" y="2627310"/>
            <a:ext cx="4557351" cy="70038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l"/>
            <a:r>
              <a:rPr lang="en-US" sz="4000" b="1" dirty="0">
                <a:solidFill>
                  <a:schemeClr val="tx1"/>
                </a:solidFill>
              </a:rPr>
              <a:t>What do you do ?</a:t>
            </a:r>
            <a:endParaRPr lang="ar-SA" sz="4000" b="1" dirty="0">
              <a:solidFill>
                <a:schemeClr val="tx1"/>
              </a:solidFill>
            </a:endParaRPr>
          </a:p>
        </p:txBody>
      </p:sp>
      <p:sp>
        <p:nvSpPr>
          <p:cNvPr id="7" name="مستطيل 6"/>
          <p:cNvSpPr/>
          <p:nvPr/>
        </p:nvSpPr>
        <p:spPr>
          <a:xfrm>
            <a:off x="4407136" y="3668667"/>
            <a:ext cx="4557352" cy="7200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l"/>
            <a:r>
              <a:rPr lang="en-US" sz="4000" b="1" dirty="0">
                <a:solidFill>
                  <a:schemeClr val="tx1"/>
                </a:solidFill>
              </a:rPr>
              <a:t>What do you work ?</a:t>
            </a:r>
            <a:endParaRPr lang="ar-SA" sz="4000" b="1" dirty="0">
              <a:solidFill>
                <a:schemeClr val="tx1"/>
              </a:solidFill>
            </a:endParaRPr>
          </a:p>
        </p:txBody>
      </p:sp>
      <p:sp>
        <p:nvSpPr>
          <p:cNvPr id="8" name="مستطيل 7"/>
          <p:cNvSpPr/>
          <p:nvPr/>
        </p:nvSpPr>
        <p:spPr>
          <a:xfrm>
            <a:off x="4407136" y="4717868"/>
            <a:ext cx="4557352" cy="7200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l"/>
            <a:r>
              <a:rPr lang="en-US" sz="4000" b="1" dirty="0">
                <a:solidFill>
                  <a:schemeClr val="tx1"/>
                </a:solidFill>
              </a:rPr>
              <a:t>What is your job ?</a:t>
            </a:r>
            <a:endParaRPr lang="ar-SA" sz="4000" b="1" dirty="0">
              <a:solidFill>
                <a:schemeClr val="tx1"/>
              </a:solidFill>
            </a:endParaRPr>
          </a:p>
        </p:txBody>
      </p:sp>
      <p:sp>
        <p:nvSpPr>
          <p:cNvPr id="3" name="سهم منحني إلى اليمين 2"/>
          <p:cNvSpPr/>
          <p:nvPr/>
        </p:nvSpPr>
        <p:spPr>
          <a:xfrm>
            <a:off x="1187624" y="1885559"/>
            <a:ext cx="1368152" cy="2183884"/>
          </a:xfrm>
          <a:prstGeom prst="curved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645975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8800" b="1" dirty="0"/>
              <a:t>  </a:t>
            </a:r>
            <a:endParaRPr lang="ar-SA" sz="8800" b="1" dirty="0"/>
          </a:p>
        </p:txBody>
      </p:sp>
      <p:sp>
        <p:nvSpPr>
          <p:cNvPr id="4" name="مستطيل 3"/>
          <p:cNvSpPr/>
          <p:nvPr/>
        </p:nvSpPr>
        <p:spPr>
          <a:xfrm>
            <a:off x="1871699" y="476672"/>
            <a:ext cx="2980911" cy="122413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</a:rPr>
              <a:t>I work as ……</a:t>
            </a:r>
            <a:endParaRPr lang="ar-SA" sz="4000" b="1" dirty="0">
              <a:solidFill>
                <a:schemeClr val="tx1"/>
              </a:solidFill>
            </a:endParaRPr>
          </a:p>
        </p:txBody>
      </p:sp>
      <p:sp>
        <p:nvSpPr>
          <p:cNvPr id="5" name="سهم منحني إلى الأسفل 4"/>
          <p:cNvSpPr/>
          <p:nvPr/>
        </p:nvSpPr>
        <p:spPr>
          <a:xfrm>
            <a:off x="4355976" y="825272"/>
            <a:ext cx="1728192" cy="875536"/>
          </a:xfrm>
          <a:prstGeom prst="curvedDownArrow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>
              <a:solidFill>
                <a:schemeClr val="tx1"/>
              </a:solidFill>
            </a:endParaRPr>
          </a:p>
        </p:txBody>
      </p:sp>
      <p:sp>
        <p:nvSpPr>
          <p:cNvPr id="9" name="مستطيل 8"/>
          <p:cNvSpPr/>
          <p:nvPr/>
        </p:nvSpPr>
        <p:spPr>
          <a:xfrm>
            <a:off x="5240514" y="2276872"/>
            <a:ext cx="2427830" cy="914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</a:rPr>
              <a:t>A teacher</a:t>
            </a:r>
            <a:endParaRPr lang="ar-SA" sz="4000" b="1" dirty="0">
              <a:solidFill>
                <a:schemeClr val="tx1"/>
              </a:solidFill>
            </a:endParaRPr>
          </a:p>
        </p:txBody>
      </p:sp>
      <p:sp>
        <p:nvSpPr>
          <p:cNvPr id="10" name="مستطيل 9"/>
          <p:cNvSpPr/>
          <p:nvPr/>
        </p:nvSpPr>
        <p:spPr>
          <a:xfrm>
            <a:off x="4377545" y="3191272"/>
            <a:ext cx="2427830" cy="914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</a:rPr>
              <a:t>A nurse</a:t>
            </a:r>
            <a:endParaRPr lang="ar-SA" sz="4000" b="1" dirty="0">
              <a:solidFill>
                <a:schemeClr val="tx1"/>
              </a:solidFill>
            </a:endParaRPr>
          </a:p>
        </p:txBody>
      </p:sp>
      <p:sp>
        <p:nvSpPr>
          <p:cNvPr id="11" name="مستطيل 10"/>
          <p:cNvSpPr/>
          <p:nvPr/>
        </p:nvSpPr>
        <p:spPr>
          <a:xfrm>
            <a:off x="2997640" y="4105672"/>
            <a:ext cx="2759809" cy="914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</a:rPr>
              <a:t>An engineer</a:t>
            </a:r>
            <a:endParaRPr lang="ar-SA" sz="4000" b="1" dirty="0">
              <a:solidFill>
                <a:schemeClr val="tx1"/>
              </a:solidFill>
            </a:endParaRPr>
          </a:p>
        </p:txBody>
      </p:sp>
      <p:sp>
        <p:nvSpPr>
          <p:cNvPr id="12" name="مستطيل 11"/>
          <p:cNvSpPr/>
          <p:nvPr/>
        </p:nvSpPr>
        <p:spPr>
          <a:xfrm>
            <a:off x="1637089" y="5020072"/>
            <a:ext cx="2759809" cy="914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</a:rPr>
              <a:t>A translator</a:t>
            </a:r>
            <a:endParaRPr lang="ar-SA" sz="4000" b="1" dirty="0">
              <a:solidFill>
                <a:schemeClr val="tx1"/>
              </a:solidFill>
            </a:endParaRPr>
          </a:p>
        </p:txBody>
      </p:sp>
      <p:sp>
        <p:nvSpPr>
          <p:cNvPr id="13" name="مستطيل 12"/>
          <p:cNvSpPr/>
          <p:nvPr/>
        </p:nvSpPr>
        <p:spPr>
          <a:xfrm>
            <a:off x="107504" y="5919507"/>
            <a:ext cx="3168352" cy="914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</a:rPr>
              <a:t>A hairdresser</a:t>
            </a:r>
            <a:endParaRPr lang="ar-SA" sz="4000" b="1" dirty="0">
              <a:solidFill>
                <a:schemeClr val="tx1"/>
              </a:solidFill>
            </a:endParaRPr>
          </a:p>
        </p:txBody>
      </p:sp>
      <p:pic>
        <p:nvPicPr>
          <p:cNvPr id="3" name="صورة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4429" y="4243828"/>
            <a:ext cx="2590079" cy="259007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96382685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8800" b="1" dirty="0"/>
              <a:t>  </a:t>
            </a:r>
            <a:endParaRPr lang="ar-SA" sz="8800" b="1" dirty="0"/>
          </a:p>
        </p:txBody>
      </p:sp>
      <p:sp>
        <p:nvSpPr>
          <p:cNvPr id="4" name="مستطيل 3"/>
          <p:cNvSpPr/>
          <p:nvPr/>
        </p:nvSpPr>
        <p:spPr>
          <a:xfrm>
            <a:off x="1871699" y="476672"/>
            <a:ext cx="6444717" cy="100811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</a:rPr>
              <a:t>- Do you work on </a:t>
            </a:r>
            <a:r>
              <a:rPr lang="en-US" sz="4000" b="1" dirty="0">
                <a:solidFill>
                  <a:srgbClr val="00B0F0"/>
                </a:solidFill>
              </a:rPr>
              <a:t>day shift </a:t>
            </a:r>
            <a:r>
              <a:rPr lang="en-US" sz="4000" b="1" dirty="0">
                <a:solidFill>
                  <a:schemeClr val="tx1"/>
                </a:solidFill>
              </a:rPr>
              <a:t>?</a:t>
            </a:r>
            <a:endParaRPr lang="ar-SA" sz="4000" b="1" dirty="0">
              <a:solidFill>
                <a:schemeClr val="tx1"/>
              </a:solidFill>
            </a:endParaRPr>
          </a:p>
        </p:txBody>
      </p:sp>
      <p:sp>
        <p:nvSpPr>
          <p:cNvPr id="14" name="مستطيل 13"/>
          <p:cNvSpPr/>
          <p:nvPr/>
        </p:nvSpPr>
        <p:spPr>
          <a:xfrm>
            <a:off x="899592" y="1916832"/>
            <a:ext cx="6624736" cy="93610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</a:rPr>
              <a:t>- No, I work on the </a:t>
            </a:r>
            <a:r>
              <a:rPr lang="en-US" sz="4000" b="1" dirty="0">
                <a:solidFill>
                  <a:srgbClr val="00B0F0"/>
                </a:solidFill>
              </a:rPr>
              <a:t>night shift</a:t>
            </a:r>
            <a:r>
              <a:rPr lang="en-US" sz="4000" b="1" dirty="0">
                <a:solidFill>
                  <a:schemeClr val="tx1"/>
                </a:solidFill>
              </a:rPr>
              <a:t>.</a:t>
            </a:r>
            <a:endParaRPr lang="ar-SA" sz="4000" b="1" dirty="0">
              <a:solidFill>
                <a:schemeClr val="tx1"/>
              </a:solidFill>
            </a:endParaRPr>
          </a:p>
        </p:txBody>
      </p:sp>
      <p:sp>
        <p:nvSpPr>
          <p:cNvPr id="15" name="مستطيل 14"/>
          <p:cNvSpPr/>
          <p:nvPr/>
        </p:nvSpPr>
        <p:spPr>
          <a:xfrm>
            <a:off x="2195736" y="5517232"/>
            <a:ext cx="1440160" cy="93610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</a:rPr>
              <a:t>Shift</a:t>
            </a:r>
            <a:endParaRPr lang="ar-SA" sz="4000" b="1" dirty="0">
              <a:solidFill>
                <a:srgbClr val="00B0F0"/>
              </a:solidFill>
            </a:endParaRPr>
          </a:p>
        </p:txBody>
      </p:sp>
      <p:sp>
        <p:nvSpPr>
          <p:cNvPr id="3" name="سهم إلى اليمين 2"/>
          <p:cNvSpPr/>
          <p:nvPr/>
        </p:nvSpPr>
        <p:spPr>
          <a:xfrm>
            <a:off x="3635896" y="5742968"/>
            <a:ext cx="978408" cy="484632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16" name="مستطيل 15"/>
          <p:cNvSpPr/>
          <p:nvPr/>
        </p:nvSpPr>
        <p:spPr>
          <a:xfrm>
            <a:off x="5094056" y="5517232"/>
            <a:ext cx="1422159" cy="93610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4000" b="1" dirty="0">
                <a:solidFill>
                  <a:schemeClr val="tx1"/>
                </a:solidFill>
              </a:rPr>
              <a:t>مناوبة</a:t>
            </a:r>
            <a:endParaRPr lang="ar-SA" sz="4000" b="1" dirty="0">
              <a:solidFill>
                <a:srgbClr val="00B0F0"/>
              </a:solidFill>
            </a:endParaRPr>
          </a:p>
        </p:txBody>
      </p:sp>
      <p:pic>
        <p:nvPicPr>
          <p:cNvPr id="5" name="صورة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3212976"/>
            <a:ext cx="3001623" cy="199908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13264990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8800" b="1" dirty="0"/>
              <a:t>  </a:t>
            </a:r>
            <a:endParaRPr lang="ar-SA" sz="8800" b="1" dirty="0"/>
          </a:p>
        </p:txBody>
      </p:sp>
      <p:sp>
        <p:nvSpPr>
          <p:cNvPr id="4" name="مستطيل 3"/>
          <p:cNvSpPr/>
          <p:nvPr/>
        </p:nvSpPr>
        <p:spPr>
          <a:xfrm>
            <a:off x="539552" y="278362"/>
            <a:ext cx="5409319" cy="120642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</a:rPr>
              <a:t>- When do you work</a:t>
            </a:r>
            <a:r>
              <a:rPr lang="en-US" sz="4000" b="1" dirty="0">
                <a:solidFill>
                  <a:srgbClr val="00B0F0"/>
                </a:solidFill>
              </a:rPr>
              <a:t> </a:t>
            </a:r>
            <a:r>
              <a:rPr lang="en-US" sz="4000" b="1" dirty="0">
                <a:solidFill>
                  <a:schemeClr val="tx1"/>
                </a:solidFill>
              </a:rPr>
              <a:t>??</a:t>
            </a:r>
            <a:endParaRPr lang="ar-SA" sz="4000" b="1" dirty="0">
              <a:solidFill>
                <a:schemeClr val="tx1"/>
              </a:solidFill>
            </a:endParaRPr>
          </a:p>
        </p:txBody>
      </p:sp>
      <p:sp>
        <p:nvSpPr>
          <p:cNvPr id="8" name="مستطيل 7"/>
          <p:cNvSpPr/>
          <p:nvPr/>
        </p:nvSpPr>
        <p:spPr>
          <a:xfrm>
            <a:off x="2267744" y="4293096"/>
            <a:ext cx="6768752" cy="86409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</a:rPr>
              <a:t>- I work everyday </a:t>
            </a:r>
            <a:r>
              <a:rPr lang="en-US" sz="4000" b="1" dirty="0">
                <a:solidFill>
                  <a:srgbClr val="00B0F0"/>
                </a:solidFill>
              </a:rPr>
              <a:t>except</a:t>
            </a:r>
            <a:r>
              <a:rPr lang="en-US" sz="4000" b="1" dirty="0">
                <a:solidFill>
                  <a:schemeClr val="tx1"/>
                </a:solidFill>
              </a:rPr>
              <a:t> Friday</a:t>
            </a:r>
            <a:endParaRPr lang="ar-SA" sz="4000" b="1" dirty="0">
              <a:solidFill>
                <a:schemeClr val="tx1"/>
              </a:solidFill>
            </a:endParaRPr>
          </a:p>
        </p:txBody>
      </p:sp>
      <p:sp>
        <p:nvSpPr>
          <p:cNvPr id="5" name="سهم للأسفل 4"/>
          <p:cNvSpPr/>
          <p:nvPr/>
        </p:nvSpPr>
        <p:spPr>
          <a:xfrm>
            <a:off x="6722204" y="5157192"/>
            <a:ext cx="370075" cy="792088"/>
          </a:xfrm>
          <a:prstGeom prst="downArrow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6" name="مستطيل 5"/>
          <p:cNvSpPr/>
          <p:nvPr/>
        </p:nvSpPr>
        <p:spPr>
          <a:xfrm>
            <a:off x="6259169" y="6093296"/>
            <a:ext cx="1296144" cy="57606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4000" b="1" dirty="0">
                <a:solidFill>
                  <a:srgbClr val="00B0F0"/>
                </a:solidFill>
              </a:rPr>
              <a:t>ما عدا</a:t>
            </a:r>
          </a:p>
        </p:txBody>
      </p:sp>
      <p:sp>
        <p:nvSpPr>
          <p:cNvPr id="11" name="مستطيل 10"/>
          <p:cNvSpPr/>
          <p:nvPr/>
        </p:nvSpPr>
        <p:spPr>
          <a:xfrm>
            <a:off x="2267744" y="2924944"/>
            <a:ext cx="4346772" cy="10801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</a:rPr>
              <a:t>- I work from 8 to 4</a:t>
            </a:r>
            <a:endParaRPr lang="ar-SA" sz="40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503853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8800" b="1" dirty="0"/>
              <a:t>  </a:t>
            </a:r>
            <a:endParaRPr lang="ar-SA" sz="8800" b="1" dirty="0"/>
          </a:p>
        </p:txBody>
      </p:sp>
      <p:sp>
        <p:nvSpPr>
          <p:cNvPr id="4" name="مستطيل 3"/>
          <p:cNvSpPr/>
          <p:nvPr/>
        </p:nvSpPr>
        <p:spPr>
          <a:xfrm>
            <a:off x="1115616" y="476672"/>
            <a:ext cx="6192688" cy="12961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4800" b="1" dirty="0">
                <a:solidFill>
                  <a:schemeClr val="tx1"/>
                </a:solidFill>
              </a:rPr>
              <a:t>- How is your work</a:t>
            </a:r>
            <a:r>
              <a:rPr lang="en-US" sz="4800" b="1" dirty="0">
                <a:solidFill>
                  <a:srgbClr val="00B0F0"/>
                </a:solidFill>
              </a:rPr>
              <a:t> </a:t>
            </a:r>
            <a:r>
              <a:rPr lang="en-US" sz="4800" b="1" dirty="0">
                <a:solidFill>
                  <a:schemeClr val="tx1"/>
                </a:solidFill>
              </a:rPr>
              <a:t>??</a:t>
            </a:r>
            <a:endParaRPr lang="ar-SA" sz="4800" b="1" dirty="0">
              <a:solidFill>
                <a:schemeClr val="tx1"/>
              </a:solidFill>
            </a:endParaRPr>
          </a:p>
        </p:txBody>
      </p:sp>
      <p:sp>
        <p:nvSpPr>
          <p:cNvPr id="7" name="سهم للأسفل 6"/>
          <p:cNvSpPr/>
          <p:nvPr/>
        </p:nvSpPr>
        <p:spPr>
          <a:xfrm rot="1276094">
            <a:off x="2100227" y="2446609"/>
            <a:ext cx="484632" cy="978408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10" name="مستطيل 9"/>
          <p:cNvSpPr/>
          <p:nvPr/>
        </p:nvSpPr>
        <p:spPr>
          <a:xfrm>
            <a:off x="367850" y="3757294"/>
            <a:ext cx="2880320" cy="96784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</a:rPr>
              <a:t>It is </a:t>
            </a:r>
            <a:r>
              <a:rPr lang="en-US" sz="3600" b="1" dirty="0">
                <a:solidFill>
                  <a:srgbClr val="00B0F0"/>
                </a:solidFill>
              </a:rPr>
              <a:t>great</a:t>
            </a:r>
            <a:r>
              <a:rPr lang="en-US" sz="3600" b="1" dirty="0">
                <a:solidFill>
                  <a:schemeClr val="tx1"/>
                </a:solidFill>
              </a:rPr>
              <a:t>!</a:t>
            </a:r>
            <a:endParaRPr lang="ar-SA" sz="3600" b="1" dirty="0">
              <a:solidFill>
                <a:schemeClr val="tx1"/>
              </a:solidFill>
            </a:endParaRPr>
          </a:p>
        </p:txBody>
      </p:sp>
      <p:sp>
        <p:nvSpPr>
          <p:cNvPr id="12" name="مستطيل 11"/>
          <p:cNvSpPr/>
          <p:nvPr/>
        </p:nvSpPr>
        <p:spPr>
          <a:xfrm>
            <a:off x="4788024" y="3789040"/>
            <a:ext cx="3312368" cy="93610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</a:rPr>
              <a:t>It is </a:t>
            </a:r>
            <a:r>
              <a:rPr lang="en-US" sz="3600" b="1" dirty="0">
                <a:solidFill>
                  <a:srgbClr val="00B0F0"/>
                </a:solidFill>
              </a:rPr>
              <a:t>stressful</a:t>
            </a:r>
            <a:r>
              <a:rPr lang="en-US" sz="3600" b="1" dirty="0">
                <a:solidFill>
                  <a:schemeClr val="tx1"/>
                </a:solidFill>
              </a:rPr>
              <a:t>!</a:t>
            </a:r>
            <a:endParaRPr lang="ar-SA" sz="3600" b="1" dirty="0">
              <a:solidFill>
                <a:schemeClr val="tx1"/>
              </a:solidFill>
            </a:endParaRPr>
          </a:p>
        </p:txBody>
      </p:sp>
      <p:sp>
        <p:nvSpPr>
          <p:cNvPr id="13" name="سهم للأسفل 12"/>
          <p:cNvSpPr/>
          <p:nvPr/>
        </p:nvSpPr>
        <p:spPr>
          <a:xfrm rot="20409334">
            <a:off x="6050212" y="2341081"/>
            <a:ext cx="484632" cy="978408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14" name="مستطيل 13"/>
          <p:cNvSpPr/>
          <p:nvPr/>
        </p:nvSpPr>
        <p:spPr>
          <a:xfrm>
            <a:off x="5880754" y="4725144"/>
            <a:ext cx="1250428" cy="60441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4400" b="1" dirty="0">
                <a:solidFill>
                  <a:schemeClr val="tx1"/>
                </a:solidFill>
              </a:rPr>
              <a:t>ضَغط</a:t>
            </a:r>
          </a:p>
        </p:txBody>
      </p:sp>
      <p:sp>
        <p:nvSpPr>
          <p:cNvPr id="15" name="مستطيل 14"/>
          <p:cNvSpPr/>
          <p:nvPr/>
        </p:nvSpPr>
        <p:spPr>
          <a:xfrm>
            <a:off x="1331640" y="4725143"/>
            <a:ext cx="1034404" cy="60441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4400" b="1" dirty="0">
                <a:solidFill>
                  <a:schemeClr val="tx1"/>
                </a:solidFill>
              </a:rPr>
              <a:t>حلو</a:t>
            </a:r>
          </a:p>
        </p:txBody>
      </p:sp>
      <p:pic>
        <p:nvPicPr>
          <p:cNvPr id="3" name="صورة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6180" y="4509120"/>
            <a:ext cx="2163688" cy="216368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50376538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8800" b="1" dirty="0"/>
              <a:t>  </a:t>
            </a:r>
            <a:endParaRPr lang="ar-SA" sz="8800" b="1" dirty="0"/>
          </a:p>
        </p:txBody>
      </p:sp>
      <p:sp>
        <p:nvSpPr>
          <p:cNvPr id="4" name="مستطيل 3"/>
          <p:cNvSpPr/>
          <p:nvPr/>
        </p:nvSpPr>
        <p:spPr>
          <a:xfrm>
            <a:off x="1115616" y="476672"/>
            <a:ext cx="6696744" cy="10801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4800" b="1" dirty="0">
                <a:solidFill>
                  <a:schemeClr val="tx1"/>
                </a:solidFill>
              </a:rPr>
              <a:t>- How is your </a:t>
            </a:r>
            <a:r>
              <a:rPr lang="en-US" sz="4800" b="1" dirty="0">
                <a:solidFill>
                  <a:srgbClr val="00B0F0"/>
                </a:solidFill>
              </a:rPr>
              <a:t>income</a:t>
            </a:r>
            <a:r>
              <a:rPr lang="en-US" sz="4800" b="1" dirty="0">
                <a:solidFill>
                  <a:schemeClr val="tx1"/>
                </a:solidFill>
              </a:rPr>
              <a:t> ??</a:t>
            </a:r>
            <a:endParaRPr lang="ar-SA" sz="4800" b="1" dirty="0">
              <a:solidFill>
                <a:schemeClr val="tx1"/>
              </a:solidFill>
            </a:endParaRPr>
          </a:p>
        </p:txBody>
      </p:sp>
      <p:sp>
        <p:nvSpPr>
          <p:cNvPr id="7" name="سهم للأسفل 6"/>
          <p:cNvSpPr/>
          <p:nvPr/>
        </p:nvSpPr>
        <p:spPr>
          <a:xfrm rot="20113151">
            <a:off x="1514375" y="3171640"/>
            <a:ext cx="484632" cy="978408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10" name="مستطيل 9"/>
          <p:cNvSpPr/>
          <p:nvPr/>
        </p:nvSpPr>
        <p:spPr>
          <a:xfrm>
            <a:off x="451906" y="4365104"/>
            <a:ext cx="2880320" cy="96784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</a:rPr>
              <a:t>It is </a:t>
            </a:r>
            <a:r>
              <a:rPr lang="en-US" sz="3600" b="1" dirty="0">
                <a:solidFill>
                  <a:srgbClr val="00B0F0"/>
                </a:solidFill>
              </a:rPr>
              <a:t>low</a:t>
            </a:r>
            <a:r>
              <a:rPr lang="en-US" sz="3600" b="1" dirty="0">
                <a:solidFill>
                  <a:schemeClr val="tx1"/>
                </a:solidFill>
              </a:rPr>
              <a:t>!</a:t>
            </a:r>
            <a:endParaRPr lang="ar-SA" sz="3600" b="1" dirty="0">
              <a:solidFill>
                <a:schemeClr val="tx1"/>
              </a:solidFill>
            </a:endParaRPr>
          </a:p>
        </p:txBody>
      </p:sp>
      <p:sp>
        <p:nvSpPr>
          <p:cNvPr id="12" name="مستطيل 11"/>
          <p:cNvSpPr/>
          <p:nvPr/>
        </p:nvSpPr>
        <p:spPr>
          <a:xfrm>
            <a:off x="5499518" y="4365104"/>
            <a:ext cx="2600874" cy="93610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</a:rPr>
              <a:t>It is </a:t>
            </a:r>
            <a:r>
              <a:rPr lang="en-US" sz="3600" b="1" dirty="0">
                <a:solidFill>
                  <a:srgbClr val="00B0F0"/>
                </a:solidFill>
              </a:rPr>
              <a:t>high</a:t>
            </a:r>
            <a:r>
              <a:rPr lang="en-US" sz="3600" b="1" dirty="0">
                <a:solidFill>
                  <a:schemeClr val="tx1"/>
                </a:solidFill>
              </a:rPr>
              <a:t>!</a:t>
            </a:r>
            <a:endParaRPr lang="ar-SA" sz="3600" b="1" dirty="0">
              <a:solidFill>
                <a:schemeClr val="tx1"/>
              </a:solidFill>
            </a:endParaRPr>
          </a:p>
        </p:txBody>
      </p:sp>
      <p:sp>
        <p:nvSpPr>
          <p:cNvPr id="13" name="سهم للأسفل 12"/>
          <p:cNvSpPr/>
          <p:nvPr/>
        </p:nvSpPr>
        <p:spPr>
          <a:xfrm rot="769928">
            <a:off x="6967714" y="3186561"/>
            <a:ext cx="484632" cy="978408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14" name="مستطيل 13"/>
          <p:cNvSpPr/>
          <p:nvPr/>
        </p:nvSpPr>
        <p:spPr>
          <a:xfrm>
            <a:off x="5499518" y="5661248"/>
            <a:ext cx="2600874" cy="72007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2800" b="1" dirty="0">
                <a:solidFill>
                  <a:schemeClr val="tx1"/>
                </a:solidFill>
              </a:rPr>
              <a:t>عالي ولله الحمد</a:t>
            </a:r>
          </a:p>
        </p:txBody>
      </p:sp>
      <p:sp>
        <p:nvSpPr>
          <p:cNvPr id="15" name="مستطيل 14"/>
          <p:cNvSpPr/>
          <p:nvPr/>
        </p:nvSpPr>
        <p:spPr>
          <a:xfrm>
            <a:off x="451906" y="5661248"/>
            <a:ext cx="2880320" cy="72008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2800" b="1" dirty="0">
                <a:solidFill>
                  <a:schemeClr val="tx1"/>
                </a:solidFill>
              </a:rPr>
              <a:t>الراتب ما يأكّل عيش</a:t>
            </a:r>
          </a:p>
        </p:txBody>
      </p:sp>
      <p:sp>
        <p:nvSpPr>
          <p:cNvPr id="3" name="مستطيل 2"/>
          <p:cNvSpPr/>
          <p:nvPr/>
        </p:nvSpPr>
        <p:spPr>
          <a:xfrm>
            <a:off x="5203094" y="1556792"/>
            <a:ext cx="1186084" cy="64807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600" b="1" dirty="0">
                <a:solidFill>
                  <a:srgbClr val="00B0F0"/>
                </a:solidFill>
              </a:rPr>
              <a:t>الراتب</a:t>
            </a:r>
          </a:p>
        </p:txBody>
      </p:sp>
      <p:pic>
        <p:nvPicPr>
          <p:cNvPr id="5" name="صورة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7594" y="1700808"/>
            <a:ext cx="2744416" cy="210405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91330530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8800" b="1" dirty="0"/>
              <a:t>  </a:t>
            </a:r>
            <a:endParaRPr lang="ar-SA" sz="8800" b="1" dirty="0"/>
          </a:p>
        </p:txBody>
      </p:sp>
      <p:sp>
        <p:nvSpPr>
          <p:cNvPr id="4" name="مستطيل 3"/>
          <p:cNvSpPr/>
          <p:nvPr/>
        </p:nvSpPr>
        <p:spPr>
          <a:xfrm>
            <a:off x="611560" y="2888940"/>
            <a:ext cx="3384376" cy="10801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</a:rPr>
              <a:t>Get </a:t>
            </a:r>
            <a:r>
              <a:rPr lang="en-US" sz="4000" b="1" dirty="0">
                <a:solidFill>
                  <a:srgbClr val="00B0F0"/>
                </a:solidFill>
              </a:rPr>
              <a:t>promoted</a:t>
            </a:r>
            <a:endParaRPr lang="ar-SA" sz="4000" b="1" dirty="0">
              <a:solidFill>
                <a:srgbClr val="00B0F0"/>
              </a:solidFill>
            </a:endParaRPr>
          </a:p>
        </p:txBody>
      </p:sp>
      <p:sp>
        <p:nvSpPr>
          <p:cNvPr id="11" name="مستطيل 10"/>
          <p:cNvSpPr/>
          <p:nvPr/>
        </p:nvSpPr>
        <p:spPr>
          <a:xfrm>
            <a:off x="611560" y="540060"/>
            <a:ext cx="3384376" cy="10801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</a:rPr>
              <a:t>Get </a:t>
            </a:r>
            <a:r>
              <a:rPr lang="en-US" sz="4000" b="1" dirty="0">
                <a:solidFill>
                  <a:srgbClr val="00B0F0"/>
                </a:solidFill>
              </a:rPr>
              <a:t>hired</a:t>
            </a:r>
            <a:endParaRPr lang="ar-SA" sz="4000" b="1" dirty="0">
              <a:solidFill>
                <a:srgbClr val="00B0F0"/>
              </a:solidFill>
            </a:endParaRPr>
          </a:p>
        </p:txBody>
      </p:sp>
      <p:sp>
        <p:nvSpPr>
          <p:cNvPr id="16" name="مستطيل 15"/>
          <p:cNvSpPr/>
          <p:nvPr/>
        </p:nvSpPr>
        <p:spPr>
          <a:xfrm>
            <a:off x="611560" y="5229200"/>
            <a:ext cx="3384376" cy="10801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</a:rPr>
              <a:t>Get </a:t>
            </a:r>
            <a:r>
              <a:rPr lang="en-US" sz="4000" b="1" dirty="0">
                <a:solidFill>
                  <a:srgbClr val="00B0F0"/>
                </a:solidFill>
              </a:rPr>
              <a:t>retired</a:t>
            </a:r>
            <a:endParaRPr lang="ar-SA" sz="4000" b="1" dirty="0">
              <a:solidFill>
                <a:srgbClr val="00B0F0"/>
              </a:solidFill>
            </a:endParaRPr>
          </a:p>
        </p:txBody>
      </p:sp>
      <p:sp>
        <p:nvSpPr>
          <p:cNvPr id="5" name="سهم مخطط إلى اليمين 4"/>
          <p:cNvSpPr/>
          <p:nvPr/>
        </p:nvSpPr>
        <p:spPr>
          <a:xfrm>
            <a:off x="4283968" y="858381"/>
            <a:ext cx="978408" cy="484632"/>
          </a:xfrm>
          <a:prstGeom prst="stripedRightArrow">
            <a:avLst/>
          </a:prstGeom>
          <a:solidFill>
            <a:schemeClr val="tx1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17" name="سهم مخطط إلى اليمين 16"/>
          <p:cNvSpPr/>
          <p:nvPr/>
        </p:nvSpPr>
        <p:spPr>
          <a:xfrm>
            <a:off x="4305334" y="3204827"/>
            <a:ext cx="978408" cy="484632"/>
          </a:xfrm>
          <a:prstGeom prst="stripedRightArrow">
            <a:avLst/>
          </a:prstGeom>
          <a:solidFill>
            <a:schemeClr val="tx1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18" name="سهم مخطط إلى اليمين 17"/>
          <p:cNvSpPr/>
          <p:nvPr/>
        </p:nvSpPr>
        <p:spPr>
          <a:xfrm>
            <a:off x="4283968" y="5505004"/>
            <a:ext cx="978408" cy="484632"/>
          </a:xfrm>
          <a:prstGeom prst="stripedRightArrow">
            <a:avLst/>
          </a:prstGeom>
          <a:solidFill>
            <a:schemeClr val="tx1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20" name="مستطيل 19"/>
          <p:cNvSpPr/>
          <p:nvPr/>
        </p:nvSpPr>
        <p:spPr>
          <a:xfrm>
            <a:off x="6228184" y="2888940"/>
            <a:ext cx="2664296" cy="10801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200" b="1" dirty="0">
                <a:solidFill>
                  <a:schemeClr val="tx1"/>
                </a:solidFill>
              </a:rPr>
              <a:t>يحصل على ترقية</a:t>
            </a:r>
            <a:endParaRPr lang="ar-SA" sz="3200" b="1" dirty="0">
              <a:solidFill>
                <a:srgbClr val="00B0F0"/>
              </a:solidFill>
            </a:endParaRPr>
          </a:p>
        </p:txBody>
      </p:sp>
      <p:sp>
        <p:nvSpPr>
          <p:cNvPr id="21" name="مستطيل 20"/>
          <p:cNvSpPr/>
          <p:nvPr/>
        </p:nvSpPr>
        <p:spPr>
          <a:xfrm>
            <a:off x="6228184" y="439057"/>
            <a:ext cx="2664296" cy="10801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200" b="1" dirty="0">
                <a:solidFill>
                  <a:schemeClr val="tx1"/>
                </a:solidFill>
              </a:rPr>
              <a:t>يحصل على وظيفة</a:t>
            </a:r>
            <a:endParaRPr lang="ar-SA" sz="3200" b="1" dirty="0">
              <a:solidFill>
                <a:srgbClr val="00B0F0"/>
              </a:solidFill>
            </a:endParaRPr>
          </a:p>
        </p:txBody>
      </p:sp>
      <p:sp>
        <p:nvSpPr>
          <p:cNvPr id="22" name="مستطيل 21"/>
          <p:cNvSpPr/>
          <p:nvPr/>
        </p:nvSpPr>
        <p:spPr>
          <a:xfrm>
            <a:off x="6228184" y="5229200"/>
            <a:ext cx="2664296" cy="10801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200" b="1" dirty="0">
                <a:solidFill>
                  <a:schemeClr val="tx1"/>
                </a:solidFill>
              </a:rPr>
              <a:t>يتقاعد</a:t>
            </a:r>
            <a:endParaRPr lang="ar-SA" sz="32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371035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8800" b="1" dirty="0"/>
              <a:t>  </a:t>
            </a:r>
            <a:endParaRPr lang="ar-SA" sz="8800" b="1" dirty="0"/>
          </a:p>
        </p:txBody>
      </p:sp>
      <p:sp>
        <p:nvSpPr>
          <p:cNvPr id="4" name="مستطيل 3"/>
          <p:cNvSpPr/>
          <p:nvPr/>
        </p:nvSpPr>
        <p:spPr>
          <a:xfrm>
            <a:off x="899592" y="280345"/>
            <a:ext cx="4536504" cy="106042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4000" b="1" dirty="0">
                <a:solidFill>
                  <a:schemeClr val="tx1"/>
                </a:solidFill>
              </a:rPr>
              <a:t>للسؤال عن التخصص ...</a:t>
            </a:r>
          </a:p>
        </p:txBody>
      </p:sp>
      <p:sp>
        <p:nvSpPr>
          <p:cNvPr id="6" name="مستطيل 5"/>
          <p:cNvSpPr/>
          <p:nvPr/>
        </p:nvSpPr>
        <p:spPr>
          <a:xfrm>
            <a:off x="3635896" y="2627310"/>
            <a:ext cx="5352279" cy="70038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l"/>
            <a:r>
              <a:rPr lang="en-US" sz="4000" b="1" dirty="0">
                <a:solidFill>
                  <a:schemeClr val="tx1"/>
                </a:solidFill>
              </a:rPr>
              <a:t>What do you study ?</a:t>
            </a:r>
            <a:endParaRPr lang="ar-SA" sz="4000" b="1" dirty="0">
              <a:solidFill>
                <a:schemeClr val="tx1"/>
              </a:solidFill>
            </a:endParaRPr>
          </a:p>
        </p:txBody>
      </p:sp>
      <p:sp>
        <p:nvSpPr>
          <p:cNvPr id="7" name="مستطيل 6"/>
          <p:cNvSpPr/>
          <p:nvPr/>
        </p:nvSpPr>
        <p:spPr>
          <a:xfrm>
            <a:off x="3635896" y="3668667"/>
            <a:ext cx="5328592" cy="7200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l"/>
            <a:r>
              <a:rPr lang="en-US" sz="4000" b="1" dirty="0">
                <a:solidFill>
                  <a:schemeClr val="tx1"/>
                </a:solidFill>
              </a:rPr>
              <a:t>What is your major ?</a:t>
            </a:r>
            <a:endParaRPr lang="ar-SA" sz="4000" b="1" dirty="0">
              <a:solidFill>
                <a:schemeClr val="tx1"/>
              </a:solidFill>
            </a:endParaRPr>
          </a:p>
        </p:txBody>
      </p:sp>
      <p:sp>
        <p:nvSpPr>
          <p:cNvPr id="8" name="مستطيل 7"/>
          <p:cNvSpPr/>
          <p:nvPr/>
        </p:nvSpPr>
        <p:spPr>
          <a:xfrm>
            <a:off x="3635896" y="4717868"/>
            <a:ext cx="5328593" cy="7200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l"/>
            <a:r>
              <a:rPr lang="en-US" sz="4000" b="1" dirty="0">
                <a:solidFill>
                  <a:schemeClr val="tx1"/>
                </a:solidFill>
              </a:rPr>
              <a:t>What is your specialist ?</a:t>
            </a:r>
            <a:endParaRPr lang="ar-SA" sz="4000" b="1" dirty="0">
              <a:solidFill>
                <a:schemeClr val="tx1"/>
              </a:solidFill>
            </a:endParaRPr>
          </a:p>
        </p:txBody>
      </p:sp>
      <p:sp>
        <p:nvSpPr>
          <p:cNvPr id="3" name="سهم منحني إلى اليمين 2"/>
          <p:cNvSpPr/>
          <p:nvPr/>
        </p:nvSpPr>
        <p:spPr>
          <a:xfrm>
            <a:off x="444848" y="1340768"/>
            <a:ext cx="1368152" cy="2183884"/>
          </a:xfrm>
          <a:prstGeom prst="curved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63237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solidFill>
            <a:schemeClr val="accent6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r>
              <a:rPr lang="en-US" sz="3200" b="1" dirty="0"/>
              <a:t>           </a:t>
            </a:r>
            <a:endParaRPr lang="ar-SA" sz="3200" b="1" dirty="0"/>
          </a:p>
        </p:txBody>
      </p:sp>
      <p:sp>
        <p:nvSpPr>
          <p:cNvPr id="3" name="مستطيل 2"/>
          <p:cNvSpPr/>
          <p:nvPr/>
        </p:nvSpPr>
        <p:spPr>
          <a:xfrm>
            <a:off x="3863764" y="715389"/>
            <a:ext cx="3074640" cy="100811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4400" b="1" dirty="0">
                <a:solidFill>
                  <a:schemeClr val="tx1"/>
                </a:solidFill>
              </a:rPr>
              <a:t>أهداف الدورة :</a:t>
            </a:r>
          </a:p>
        </p:txBody>
      </p:sp>
      <p:sp>
        <p:nvSpPr>
          <p:cNvPr id="5" name="سهم منحني إلى اليسار 4"/>
          <p:cNvSpPr/>
          <p:nvPr/>
        </p:nvSpPr>
        <p:spPr>
          <a:xfrm>
            <a:off x="3863764" y="1723501"/>
            <a:ext cx="1595616" cy="1656184"/>
          </a:xfrm>
          <a:prstGeom prst="curvedLeftArrow">
            <a:avLst>
              <a:gd name="adj1" fmla="val 26849"/>
              <a:gd name="adj2" fmla="val 47249"/>
              <a:gd name="adj3" fmla="val 25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>
              <a:solidFill>
                <a:schemeClr val="tx1"/>
              </a:solidFill>
            </a:endParaRPr>
          </a:p>
        </p:txBody>
      </p:sp>
      <p:sp>
        <p:nvSpPr>
          <p:cNvPr id="6" name="مستطيل 5"/>
          <p:cNvSpPr/>
          <p:nvPr/>
        </p:nvSpPr>
        <p:spPr>
          <a:xfrm>
            <a:off x="157808" y="2750596"/>
            <a:ext cx="3478088" cy="18305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200" b="1" dirty="0">
                <a:solidFill>
                  <a:srgbClr val="00B0F0"/>
                </a:solidFill>
              </a:rPr>
              <a:t>زيادة المحصلة اللغوية والتعابير حول مواضيع متنوعة</a:t>
            </a:r>
          </a:p>
        </p:txBody>
      </p:sp>
      <p:sp>
        <p:nvSpPr>
          <p:cNvPr id="7" name="مستطيل 6"/>
          <p:cNvSpPr/>
          <p:nvPr/>
        </p:nvSpPr>
        <p:spPr>
          <a:xfrm>
            <a:off x="5652120" y="3398886"/>
            <a:ext cx="3296811" cy="175830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200" b="1" dirty="0">
                <a:solidFill>
                  <a:srgbClr val="00B0F0"/>
                </a:solidFill>
              </a:rPr>
              <a:t>تطوير مهارة التحدث والطلاقة</a:t>
            </a:r>
          </a:p>
        </p:txBody>
      </p:sp>
      <p:sp>
        <p:nvSpPr>
          <p:cNvPr id="8" name="سهم منحني إلى اليمين 7"/>
          <p:cNvSpPr/>
          <p:nvPr/>
        </p:nvSpPr>
        <p:spPr>
          <a:xfrm>
            <a:off x="4493158" y="3042120"/>
            <a:ext cx="966222" cy="1235918"/>
          </a:xfrm>
          <a:prstGeom prst="curved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932877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8800" b="1" dirty="0"/>
              <a:t>  </a:t>
            </a:r>
            <a:endParaRPr lang="ar-SA" sz="8800" b="1" dirty="0"/>
          </a:p>
        </p:txBody>
      </p:sp>
      <p:sp>
        <p:nvSpPr>
          <p:cNvPr id="4" name="مستطيل 3"/>
          <p:cNvSpPr/>
          <p:nvPr/>
        </p:nvSpPr>
        <p:spPr>
          <a:xfrm>
            <a:off x="1871699" y="476672"/>
            <a:ext cx="2980911" cy="122413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</a:rPr>
              <a:t>I study ……</a:t>
            </a:r>
            <a:endParaRPr lang="ar-SA" sz="4000" b="1" dirty="0">
              <a:solidFill>
                <a:schemeClr val="tx1"/>
              </a:solidFill>
            </a:endParaRPr>
          </a:p>
        </p:txBody>
      </p:sp>
      <p:sp>
        <p:nvSpPr>
          <p:cNvPr id="5" name="سهم منحني إلى الأسفل 4"/>
          <p:cNvSpPr/>
          <p:nvPr/>
        </p:nvSpPr>
        <p:spPr>
          <a:xfrm>
            <a:off x="4355976" y="825272"/>
            <a:ext cx="1728192" cy="875536"/>
          </a:xfrm>
          <a:prstGeom prst="curvedDownArrow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>
              <a:solidFill>
                <a:schemeClr val="tx1"/>
              </a:solidFill>
            </a:endParaRPr>
          </a:p>
        </p:txBody>
      </p:sp>
      <p:sp>
        <p:nvSpPr>
          <p:cNvPr id="9" name="مستطيل 8"/>
          <p:cNvSpPr/>
          <p:nvPr/>
        </p:nvSpPr>
        <p:spPr>
          <a:xfrm>
            <a:off x="5240514" y="2276872"/>
            <a:ext cx="2427830" cy="914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</a:rPr>
              <a:t>Nursing</a:t>
            </a:r>
            <a:endParaRPr lang="ar-SA" sz="4000" b="1" dirty="0">
              <a:solidFill>
                <a:schemeClr val="tx1"/>
              </a:solidFill>
            </a:endParaRPr>
          </a:p>
        </p:txBody>
      </p:sp>
      <p:sp>
        <p:nvSpPr>
          <p:cNvPr id="10" name="مستطيل 9"/>
          <p:cNvSpPr/>
          <p:nvPr/>
        </p:nvSpPr>
        <p:spPr>
          <a:xfrm>
            <a:off x="4377545" y="3191272"/>
            <a:ext cx="2427830" cy="914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</a:rPr>
              <a:t>Medicine</a:t>
            </a:r>
            <a:endParaRPr lang="ar-SA" sz="4000" b="1" dirty="0">
              <a:solidFill>
                <a:schemeClr val="tx1"/>
              </a:solidFill>
            </a:endParaRPr>
          </a:p>
        </p:txBody>
      </p:sp>
      <p:sp>
        <p:nvSpPr>
          <p:cNvPr id="11" name="مستطيل 10"/>
          <p:cNvSpPr/>
          <p:nvPr/>
        </p:nvSpPr>
        <p:spPr>
          <a:xfrm>
            <a:off x="2997640" y="4105672"/>
            <a:ext cx="2759809" cy="914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</a:rPr>
              <a:t>Engineering</a:t>
            </a:r>
            <a:endParaRPr lang="ar-SA" sz="4000" b="1" dirty="0">
              <a:solidFill>
                <a:schemeClr val="tx1"/>
              </a:solidFill>
            </a:endParaRPr>
          </a:p>
        </p:txBody>
      </p:sp>
      <p:sp>
        <p:nvSpPr>
          <p:cNvPr id="12" name="مستطيل 11"/>
          <p:cNvSpPr/>
          <p:nvPr/>
        </p:nvSpPr>
        <p:spPr>
          <a:xfrm>
            <a:off x="1637089" y="5020072"/>
            <a:ext cx="2759809" cy="914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</a:rPr>
              <a:t>Chemistry</a:t>
            </a:r>
            <a:endParaRPr lang="ar-SA" sz="4000" b="1" dirty="0">
              <a:solidFill>
                <a:schemeClr val="tx1"/>
              </a:solidFill>
            </a:endParaRPr>
          </a:p>
        </p:txBody>
      </p:sp>
      <p:sp>
        <p:nvSpPr>
          <p:cNvPr id="13" name="مستطيل 12"/>
          <p:cNvSpPr/>
          <p:nvPr/>
        </p:nvSpPr>
        <p:spPr>
          <a:xfrm>
            <a:off x="333344" y="5934472"/>
            <a:ext cx="2664296" cy="914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</a:rPr>
              <a:t>Biology</a:t>
            </a:r>
            <a:endParaRPr lang="ar-SA" sz="4000" b="1" dirty="0">
              <a:solidFill>
                <a:schemeClr val="tx1"/>
              </a:solidFill>
            </a:endParaRPr>
          </a:p>
        </p:txBody>
      </p:sp>
      <p:pic>
        <p:nvPicPr>
          <p:cNvPr id="3" name="صورة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0" t="23672"/>
          <a:stretch/>
        </p:blipFill>
        <p:spPr>
          <a:xfrm>
            <a:off x="5940152" y="4562872"/>
            <a:ext cx="3101470" cy="216196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41423677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8800" b="1" dirty="0"/>
              <a:t> </a:t>
            </a:r>
            <a:endParaRPr lang="ar-SA" sz="8800" b="1" dirty="0"/>
          </a:p>
        </p:txBody>
      </p:sp>
      <p:sp>
        <p:nvSpPr>
          <p:cNvPr id="4" name="مستطيل 3"/>
          <p:cNvSpPr/>
          <p:nvPr/>
        </p:nvSpPr>
        <p:spPr>
          <a:xfrm>
            <a:off x="2106182" y="404664"/>
            <a:ext cx="2448272" cy="87553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</a:rPr>
              <a:t>Subject</a:t>
            </a:r>
            <a:endParaRPr lang="ar-SA" sz="4000" b="1" dirty="0">
              <a:solidFill>
                <a:schemeClr val="tx1"/>
              </a:solidFill>
            </a:endParaRPr>
          </a:p>
        </p:txBody>
      </p:sp>
      <p:sp>
        <p:nvSpPr>
          <p:cNvPr id="5" name="سهم منحني إلى الأسفل 4"/>
          <p:cNvSpPr/>
          <p:nvPr/>
        </p:nvSpPr>
        <p:spPr>
          <a:xfrm>
            <a:off x="4211960" y="404664"/>
            <a:ext cx="1728192" cy="875536"/>
          </a:xfrm>
          <a:prstGeom prst="curvedDownArrow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>
              <a:solidFill>
                <a:schemeClr val="tx1"/>
              </a:solidFill>
            </a:endParaRPr>
          </a:p>
        </p:txBody>
      </p:sp>
      <p:sp>
        <p:nvSpPr>
          <p:cNvPr id="9" name="مستطيل 8"/>
          <p:cNvSpPr/>
          <p:nvPr/>
        </p:nvSpPr>
        <p:spPr>
          <a:xfrm>
            <a:off x="4726237" y="1484784"/>
            <a:ext cx="2427830" cy="914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4000" b="1" dirty="0">
                <a:solidFill>
                  <a:schemeClr val="tx1"/>
                </a:solidFill>
              </a:rPr>
              <a:t>مادة دراسية</a:t>
            </a:r>
          </a:p>
        </p:txBody>
      </p:sp>
      <p:sp>
        <p:nvSpPr>
          <p:cNvPr id="14" name="مستطيل 13"/>
          <p:cNvSpPr/>
          <p:nvPr/>
        </p:nvSpPr>
        <p:spPr>
          <a:xfrm>
            <a:off x="179512" y="4005064"/>
            <a:ext cx="7848872" cy="100811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</a:rPr>
              <a:t>-</a:t>
            </a:r>
            <a:r>
              <a:rPr lang="en-US" sz="4000" b="1" dirty="0">
                <a:solidFill>
                  <a:srgbClr val="00B0F0"/>
                </a:solidFill>
              </a:rPr>
              <a:t> How many </a:t>
            </a:r>
            <a:r>
              <a:rPr lang="en-US" sz="4000" b="1" dirty="0">
                <a:solidFill>
                  <a:schemeClr val="tx1"/>
                </a:solidFill>
              </a:rPr>
              <a:t>subjects do you study ?</a:t>
            </a:r>
            <a:endParaRPr lang="ar-SA" sz="4000" b="1" dirty="0">
              <a:solidFill>
                <a:schemeClr val="tx1"/>
              </a:solidFill>
            </a:endParaRPr>
          </a:p>
        </p:txBody>
      </p:sp>
      <p:sp>
        <p:nvSpPr>
          <p:cNvPr id="15" name="مستطيل 14"/>
          <p:cNvSpPr/>
          <p:nvPr/>
        </p:nvSpPr>
        <p:spPr>
          <a:xfrm>
            <a:off x="3707904" y="5229200"/>
            <a:ext cx="5148572" cy="100811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</a:rPr>
              <a:t>- I study three subjects.</a:t>
            </a:r>
            <a:endParaRPr lang="ar-SA" sz="40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029727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8800" b="1" dirty="0"/>
              <a:t> </a:t>
            </a:r>
            <a:endParaRPr lang="ar-SA" sz="8800" b="1" dirty="0"/>
          </a:p>
        </p:txBody>
      </p:sp>
      <p:sp>
        <p:nvSpPr>
          <p:cNvPr id="4" name="مستطيل 3"/>
          <p:cNvSpPr/>
          <p:nvPr/>
        </p:nvSpPr>
        <p:spPr>
          <a:xfrm>
            <a:off x="2106182" y="404664"/>
            <a:ext cx="2448272" cy="87553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</a:rPr>
              <a:t>Lecture</a:t>
            </a:r>
            <a:endParaRPr lang="ar-SA" sz="4000" b="1" dirty="0">
              <a:solidFill>
                <a:schemeClr val="tx1"/>
              </a:solidFill>
            </a:endParaRPr>
          </a:p>
        </p:txBody>
      </p:sp>
      <p:sp>
        <p:nvSpPr>
          <p:cNvPr id="5" name="سهم منحني إلى الأسفل 4"/>
          <p:cNvSpPr/>
          <p:nvPr/>
        </p:nvSpPr>
        <p:spPr>
          <a:xfrm>
            <a:off x="4211960" y="404664"/>
            <a:ext cx="1728192" cy="875536"/>
          </a:xfrm>
          <a:prstGeom prst="curvedDownArrow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>
              <a:solidFill>
                <a:schemeClr val="tx1"/>
              </a:solidFill>
            </a:endParaRPr>
          </a:p>
        </p:txBody>
      </p:sp>
      <p:sp>
        <p:nvSpPr>
          <p:cNvPr id="9" name="مستطيل 8"/>
          <p:cNvSpPr/>
          <p:nvPr/>
        </p:nvSpPr>
        <p:spPr>
          <a:xfrm>
            <a:off x="4726237" y="1484784"/>
            <a:ext cx="1933995" cy="914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4000" b="1" dirty="0">
                <a:solidFill>
                  <a:schemeClr val="tx1"/>
                </a:solidFill>
              </a:rPr>
              <a:t>محاضرة</a:t>
            </a:r>
          </a:p>
        </p:txBody>
      </p:sp>
      <p:sp>
        <p:nvSpPr>
          <p:cNvPr id="14" name="مستطيل 13"/>
          <p:cNvSpPr/>
          <p:nvPr/>
        </p:nvSpPr>
        <p:spPr>
          <a:xfrm>
            <a:off x="179512" y="4365104"/>
            <a:ext cx="6696744" cy="100811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</a:rPr>
              <a:t>- Did you attend the lecture ?</a:t>
            </a:r>
            <a:endParaRPr lang="ar-SA" sz="4000" b="1" dirty="0">
              <a:solidFill>
                <a:schemeClr val="tx1"/>
              </a:solidFill>
            </a:endParaRPr>
          </a:p>
        </p:txBody>
      </p:sp>
      <p:sp>
        <p:nvSpPr>
          <p:cNvPr id="15" name="مستطيل 14"/>
          <p:cNvSpPr/>
          <p:nvPr/>
        </p:nvSpPr>
        <p:spPr>
          <a:xfrm>
            <a:off x="4283968" y="5589240"/>
            <a:ext cx="3672408" cy="100811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</a:rPr>
              <a:t>- No, I didn’t.</a:t>
            </a:r>
            <a:endParaRPr lang="ar-SA" sz="4000" b="1" dirty="0">
              <a:solidFill>
                <a:schemeClr val="tx1"/>
              </a:solidFill>
            </a:endParaRPr>
          </a:p>
        </p:txBody>
      </p:sp>
      <p:pic>
        <p:nvPicPr>
          <p:cNvPr id="3" name="صورة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41" b="4213"/>
          <a:stretch/>
        </p:blipFill>
        <p:spPr>
          <a:xfrm>
            <a:off x="497563" y="1658217"/>
            <a:ext cx="3217237" cy="239115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41675633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8800" b="1" dirty="0"/>
              <a:t> </a:t>
            </a:r>
            <a:endParaRPr lang="ar-SA" sz="8800" b="1" dirty="0"/>
          </a:p>
        </p:txBody>
      </p:sp>
      <p:sp>
        <p:nvSpPr>
          <p:cNvPr id="4" name="مستطيل 3"/>
          <p:cNvSpPr/>
          <p:nvPr/>
        </p:nvSpPr>
        <p:spPr>
          <a:xfrm>
            <a:off x="179512" y="188640"/>
            <a:ext cx="5616624" cy="86409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</a:rPr>
              <a:t>Do you have en exam ?</a:t>
            </a:r>
            <a:endParaRPr lang="ar-SA" sz="4000" b="1" dirty="0">
              <a:solidFill>
                <a:schemeClr val="tx1"/>
              </a:solidFill>
            </a:endParaRPr>
          </a:p>
        </p:txBody>
      </p:sp>
      <p:sp>
        <p:nvSpPr>
          <p:cNvPr id="9" name="مستطيل 8"/>
          <p:cNvSpPr/>
          <p:nvPr/>
        </p:nvSpPr>
        <p:spPr>
          <a:xfrm>
            <a:off x="1516769" y="1052736"/>
            <a:ext cx="2839207" cy="64807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2800" b="1" dirty="0">
                <a:solidFill>
                  <a:schemeClr val="tx1"/>
                </a:solidFill>
              </a:rPr>
              <a:t>عندك امتحان ؟</a:t>
            </a:r>
          </a:p>
        </p:txBody>
      </p:sp>
      <p:sp>
        <p:nvSpPr>
          <p:cNvPr id="15" name="مستطيل 14"/>
          <p:cNvSpPr/>
          <p:nvPr/>
        </p:nvSpPr>
        <p:spPr>
          <a:xfrm>
            <a:off x="1445715" y="3660350"/>
            <a:ext cx="2910261" cy="6327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2800" b="1" dirty="0">
                <a:solidFill>
                  <a:schemeClr val="tx1"/>
                </a:solidFill>
              </a:rPr>
              <a:t>ذاكر كويس</a:t>
            </a:r>
          </a:p>
        </p:txBody>
      </p:sp>
      <p:sp>
        <p:nvSpPr>
          <p:cNvPr id="10" name="مستطيل 9"/>
          <p:cNvSpPr/>
          <p:nvPr/>
        </p:nvSpPr>
        <p:spPr>
          <a:xfrm>
            <a:off x="128060" y="2796254"/>
            <a:ext cx="5616624" cy="86409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</a:rPr>
              <a:t>Hit the books!</a:t>
            </a:r>
            <a:endParaRPr lang="ar-SA" sz="4000" b="1" dirty="0">
              <a:solidFill>
                <a:schemeClr val="tx1"/>
              </a:solidFill>
            </a:endParaRPr>
          </a:p>
        </p:txBody>
      </p:sp>
      <p:sp>
        <p:nvSpPr>
          <p:cNvPr id="11" name="مستطيل 10"/>
          <p:cNvSpPr/>
          <p:nvPr/>
        </p:nvSpPr>
        <p:spPr>
          <a:xfrm>
            <a:off x="203470" y="5229200"/>
            <a:ext cx="5616624" cy="86409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</a:rPr>
              <a:t>I got 9 out of 10</a:t>
            </a:r>
            <a:endParaRPr lang="ar-SA" sz="4000" b="1" dirty="0">
              <a:solidFill>
                <a:schemeClr val="tx1"/>
              </a:solidFill>
            </a:endParaRPr>
          </a:p>
        </p:txBody>
      </p:sp>
      <p:sp>
        <p:nvSpPr>
          <p:cNvPr id="12" name="مستطيل 11"/>
          <p:cNvSpPr/>
          <p:nvPr/>
        </p:nvSpPr>
        <p:spPr>
          <a:xfrm>
            <a:off x="1549178" y="6093296"/>
            <a:ext cx="2910261" cy="6327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2800" b="1" dirty="0">
                <a:solidFill>
                  <a:schemeClr val="tx1"/>
                </a:solidFill>
              </a:rPr>
              <a:t>حصلت على 9 من 10</a:t>
            </a:r>
          </a:p>
        </p:txBody>
      </p:sp>
      <p:pic>
        <p:nvPicPr>
          <p:cNvPr id="3" name="صورة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4602" y="1486799"/>
            <a:ext cx="3491880" cy="261891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50457180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solidFill>
            <a:schemeClr val="accent6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r>
              <a:rPr lang="en-US" sz="4000" b="1" dirty="0"/>
              <a:t>                    </a:t>
            </a:r>
            <a:endParaRPr lang="ar-SA" sz="4000" b="1" dirty="0"/>
          </a:p>
        </p:txBody>
      </p:sp>
      <p:sp>
        <p:nvSpPr>
          <p:cNvPr id="5" name="مستطيل 4"/>
          <p:cNvSpPr/>
          <p:nvPr/>
        </p:nvSpPr>
        <p:spPr>
          <a:xfrm>
            <a:off x="1475656" y="2204864"/>
            <a:ext cx="6336704" cy="43204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</a:rPr>
              <a:t>Well, as you know, I work as a nurse on the night shift. </a:t>
            </a:r>
          </a:p>
          <a:p>
            <a:pPr algn="ctr"/>
            <a:r>
              <a:rPr lang="en-US" sz="3600" b="1" dirty="0">
                <a:solidFill>
                  <a:schemeClr val="tx1"/>
                </a:solidFill>
              </a:rPr>
              <a:t>I work everyday except Friday and Saturday.</a:t>
            </a:r>
          </a:p>
          <a:p>
            <a:pPr algn="ctr"/>
            <a:r>
              <a:rPr lang="en-US" sz="3600" b="1" dirty="0">
                <a:solidFill>
                  <a:schemeClr val="tx1"/>
                </a:solidFill>
              </a:rPr>
              <a:t>My job is stressful, but my income is high.</a:t>
            </a:r>
          </a:p>
          <a:p>
            <a:pPr algn="ctr"/>
            <a:r>
              <a:rPr lang="en-US" sz="3600" b="1" dirty="0">
                <a:solidFill>
                  <a:schemeClr val="tx1"/>
                </a:solidFill>
              </a:rPr>
              <a:t>I will retire next year.</a:t>
            </a:r>
          </a:p>
        </p:txBody>
      </p:sp>
      <p:sp>
        <p:nvSpPr>
          <p:cNvPr id="6" name="مستطيل 5"/>
          <p:cNvSpPr/>
          <p:nvPr/>
        </p:nvSpPr>
        <p:spPr>
          <a:xfrm>
            <a:off x="3059832" y="335182"/>
            <a:ext cx="2880320" cy="9603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4400" b="1" dirty="0">
                <a:solidFill>
                  <a:schemeClr val="tx1"/>
                </a:solidFill>
              </a:rPr>
              <a:t>عبّر الآن واقرأ</a:t>
            </a:r>
          </a:p>
        </p:txBody>
      </p:sp>
    </p:spTree>
    <p:extLst>
      <p:ext uri="{BB962C8B-B14F-4D97-AF65-F5344CB8AC3E}">
        <p14:creationId xmlns:p14="http://schemas.microsoft.com/office/powerpoint/2010/main" val="383594799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8800" b="1" dirty="0"/>
              <a:t>   </a:t>
            </a:r>
            <a:endParaRPr lang="ar-SA" sz="8800" b="1" dirty="0"/>
          </a:p>
        </p:txBody>
      </p:sp>
      <p:graphicFrame>
        <p:nvGraphicFramePr>
          <p:cNvPr id="5" name="جدول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1685084"/>
              </p:ext>
            </p:extLst>
          </p:nvPr>
        </p:nvGraphicFramePr>
        <p:xfrm>
          <a:off x="3246" y="1988840"/>
          <a:ext cx="9144000" cy="4392485"/>
        </p:xfrm>
        <a:graphic>
          <a:graphicData uri="http://schemas.openxmlformats.org/drawingml/2006/table">
            <a:tbl>
              <a:tblPr rtl="1" firstRow="1" bandRow="1">
                <a:tableStyleId>{5C22544A-7EE6-4342-B048-85BDC9FD1C3A}</a:tableStyleId>
              </a:tblPr>
              <a:tblGrid>
                <a:gridCol w="31383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576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78497">
                <a:tc>
                  <a:txBody>
                    <a:bodyPr/>
                    <a:lstStyle/>
                    <a:p>
                      <a:pPr algn="ctr" rtl="1"/>
                      <a:r>
                        <a:rPr lang="ar-SA" sz="2400" b="1" dirty="0">
                          <a:solidFill>
                            <a:schemeClr val="tx1"/>
                          </a:solidFill>
                        </a:rPr>
                        <a:t>كيف تعبّر</a:t>
                      </a:r>
                      <a:r>
                        <a:rPr lang="ar-SA" sz="2400" b="1" baseline="0" dirty="0">
                          <a:solidFill>
                            <a:schemeClr val="tx1"/>
                          </a:solidFill>
                        </a:rPr>
                        <a:t> عن نفسك</a:t>
                      </a:r>
                      <a:endParaRPr lang="ar-SA" sz="2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SA" sz="2400" b="1" dirty="0">
                          <a:solidFill>
                            <a:schemeClr val="tx1"/>
                          </a:solidFill>
                        </a:rPr>
                        <a:t>كيف</a:t>
                      </a:r>
                      <a:r>
                        <a:rPr lang="ar-SA" sz="2400" b="1" baseline="0" dirty="0">
                          <a:solidFill>
                            <a:schemeClr val="tx1"/>
                          </a:solidFill>
                        </a:rPr>
                        <a:t> تصف المظهر الخارجي</a:t>
                      </a:r>
                      <a:endParaRPr lang="ar-SA" sz="2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SA" sz="2400" b="1" dirty="0">
                          <a:solidFill>
                            <a:schemeClr val="tx1"/>
                          </a:solidFill>
                        </a:rPr>
                        <a:t>كيف تعبّر عن انزعاجك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78497">
                <a:tc>
                  <a:txBody>
                    <a:bodyPr/>
                    <a:lstStyle/>
                    <a:p>
                      <a:pPr algn="ctr" rtl="1"/>
                      <a:r>
                        <a:rPr lang="ar-SA" sz="2400" b="1" dirty="0"/>
                        <a:t>كيف تعبّر عن عائلتك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SA" sz="2400" b="1" dirty="0"/>
                        <a:t>كيف تعبّر عن دينك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SA" sz="2400" b="1" dirty="0"/>
                        <a:t>كيف تعبّر عن اعتذارك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78497">
                <a:tc>
                  <a:txBody>
                    <a:bodyPr/>
                    <a:lstStyle/>
                    <a:p>
                      <a:pPr algn="ctr" rtl="1"/>
                      <a:r>
                        <a:rPr lang="ar-SA" sz="2400" b="1" dirty="0"/>
                        <a:t>كيف تعبّر عن يومك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SA" sz="2400" b="1" dirty="0"/>
                        <a:t>كيف تعبّر عن وطنك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SA" sz="2400" b="1" dirty="0"/>
                        <a:t>كيف تطلب</a:t>
                      </a:r>
                      <a:r>
                        <a:rPr lang="ar-SA" sz="2400" b="1" baseline="0" dirty="0"/>
                        <a:t> المساعدة</a:t>
                      </a:r>
                      <a:endParaRPr lang="ar-SA" sz="2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78497">
                <a:tc>
                  <a:txBody>
                    <a:bodyPr/>
                    <a:lstStyle/>
                    <a:p>
                      <a:pPr algn="r" rtl="1"/>
                      <a:r>
                        <a:rPr lang="ar-SA" sz="2400" b="1" dirty="0"/>
                        <a:t>كيف تعبّر عن عملك / دراستك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SA" sz="2400" b="1" dirty="0"/>
                        <a:t>كيف تصف موقع مكان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SA" sz="2400" b="1" dirty="0"/>
                        <a:t>كيف تجتاز المقابلة الشخصية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78497">
                <a:tc>
                  <a:txBody>
                    <a:bodyPr/>
                    <a:lstStyle/>
                    <a:p>
                      <a:pPr algn="ctr" rtl="1"/>
                      <a:r>
                        <a:rPr lang="ar-SA" sz="2400" b="1" dirty="0">
                          <a:solidFill>
                            <a:schemeClr val="bg1"/>
                          </a:solidFill>
                        </a:rPr>
                        <a:t>كيف تعبّر عن هواياتك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SA" sz="2400" b="1" dirty="0"/>
                        <a:t>كيف تعبّر عن حُبك لشخص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SA" sz="2400" b="1" dirty="0"/>
                        <a:t>كيف تعبّر عن تفاصيل السفر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9021964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8800" b="1" dirty="0"/>
              <a:t>  </a:t>
            </a:r>
            <a:endParaRPr lang="ar-SA" sz="8800" b="1" dirty="0"/>
          </a:p>
        </p:txBody>
      </p:sp>
      <p:sp>
        <p:nvSpPr>
          <p:cNvPr id="4" name="مستطيل 3"/>
          <p:cNvSpPr/>
          <p:nvPr/>
        </p:nvSpPr>
        <p:spPr>
          <a:xfrm>
            <a:off x="2861089" y="332657"/>
            <a:ext cx="5222913" cy="86409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4000" b="1" dirty="0">
                <a:solidFill>
                  <a:schemeClr val="tx1"/>
                </a:solidFill>
              </a:rPr>
              <a:t>كيف تعبّر عن هواياتك ؟</a:t>
            </a:r>
          </a:p>
        </p:txBody>
      </p:sp>
      <p:pic>
        <p:nvPicPr>
          <p:cNvPr id="3" name="صورة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83"/>
          <a:stretch/>
        </p:blipFill>
        <p:spPr>
          <a:xfrm>
            <a:off x="4067944" y="1232141"/>
            <a:ext cx="2808312" cy="279382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مستطيل 4"/>
          <p:cNvSpPr/>
          <p:nvPr/>
        </p:nvSpPr>
        <p:spPr>
          <a:xfrm>
            <a:off x="251520" y="5589240"/>
            <a:ext cx="4176464" cy="108012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2400" b="1" dirty="0">
                <a:solidFill>
                  <a:schemeClr val="tx1"/>
                </a:solidFill>
              </a:rPr>
              <a:t>قُلْ هُوَ الَّذِي أَنشَأَكُمْ وَجَعَلَ لَكُمُ السَّمْعَ وَالْأَبْصَارَ وَالْأَفْئِدَةَ ۖ قَلِيلًا مَّا تَشْكُرُونَ</a:t>
            </a:r>
          </a:p>
        </p:txBody>
      </p:sp>
    </p:spTree>
    <p:extLst>
      <p:ext uri="{BB962C8B-B14F-4D97-AF65-F5344CB8AC3E}">
        <p14:creationId xmlns:p14="http://schemas.microsoft.com/office/powerpoint/2010/main" val="88911739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8800" b="1" dirty="0"/>
              <a:t>  </a:t>
            </a:r>
            <a:endParaRPr lang="ar-SA" sz="8800" b="1" dirty="0"/>
          </a:p>
        </p:txBody>
      </p:sp>
      <p:sp>
        <p:nvSpPr>
          <p:cNvPr id="4" name="مستطيل 3"/>
          <p:cNvSpPr/>
          <p:nvPr/>
        </p:nvSpPr>
        <p:spPr>
          <a:xfrm>
            <a:off x="971600" y="913994"/>
            <a:ext cx="1872208" cy="89105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4400" b="1" dirty="0">
                <a:solidFill>
                  <a:schemeClr val="tx1"/>
                </a:solidFill>
              </a:rPr>
              <a:t>هِواية</a:t>
            </a:r>
          </a:p>
        </p:txBody>
      </p:sp>
      <p:sp>
        <p:nvSpPr>
          <p:cNvPr id="3" name="سهم للأسفل 2"/>
          <p:cNvSpPr/>
          <p:nvPr/>
        </p:nvSpPr>
        <p:spPr>
          <a:xfrm>
            <a:off x="1609855" y="1805045"/>
            <a:ext cx="484632" cy="978408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5" name="مستطيل 4"/>
          <p:cNvSpPr/>
          <p:nvPr/>
        </p:nvSpPr>
        <p:spPr>
          <a:xfrm>
            <a:off x="916066" y="3068959"/>
            <a:ext cx="2071758" cy="89105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4400" b="1" dirty="0">
                <a:solidFill>
                  <a:schemeClr val="tx1"/>
                </a:solidFill>
              </a:rPr>
              <a:t>Hobby</a:t>
            </a:r>
            <a:endParaRPr lang="ar-SA" sz="4400" b="1" dirty="0">
              <a:solidFill>
                <a:schemeClr val="tx1"/>
              </a:solidFill>
            </a:endParaRPr>
          </a:p>
        </p:txBody>
      </p:sp>
      <p:sp>
        <p:nvSpPr>
          <p:cNvPr id="6" name="مستطيل 5"/>
          <p:cNvSpPr/>
          <p:nvPr/>
        </p:nvSpPr>
        <p:spPr>
          <a:xfrm>
            <a:off x="6228184" y="977325"/>
            <a:ext cx="1872208" cy="89105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4400" b="1" dirty="0">
                <a:solidFill>
                  <a:schemeClr val="tx1"/>
                </a:solidFill>
              </a:rPr>
              <a:t>هِوايات</a:t>
            </a:r>
          </a:p>
        </p:txBody>
      </p:sp>
      <p:sp>
        <p:nvSpPr>
          <p:cNvPr id="7" name="سهم للأسفل 6"/>
          <p:cNvSpPr/>
          <p:nvPr/>
        </p:nvSpPr>
        <p:spPr>
          <a:xfrm>
            <a:off x="6921972" y="1868376"/>
            <a:ext cx="484632" cy="978408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8" name="مستطيل 7"/>
          <p:cNvSpPr/>
          <p:nvPr/>
        </p:nvSpPr>
        <p:spPr>
          <a:xfrm>
            <a:off x="6084168" y="3068959"/>
            <a:ext cx="2160240" cy="89105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4400" b="1" dirty="0">
                <a:solidFill>
                  <a:schemeClr val="tx1"/>
                </a:solidFill>
              </a:rPr>
              <a:t>Hobb</a:t>
            </a:r>
            <a:r>
              <a:rPr lang="en-US" sz="4400" b="1" dirty="0">
                <a:solidFill>
                  <a:srgbClr val="00B0F0"/>
                </a:solidFill>
              </a:rPr>
              <a:t>ies</a:t>
            </a:r>
            <a:endParaRPr lang="ar-SA" sz="44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344903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8800" b="1" dirty="0"/>
              <a:t>  </a:t>
            </a:r>
            <a:endParaRPr lang="ar-SA" sz="8800" b="1" dirty="0"/>
          </a:p>
        </p:txBody>
      </p:sp>
      <p:graphicFrame>
        <p:nvGraphicFramePr>
          <p:cNvPr id="9" name="جدول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4101215"/>
              </p:ext>
            </p:extLst>
          </p:nvPr>
        </p:nvGraphicFramePr>
        <p:xfrm>
          <a:off x="0" y="0"/>
          <a:ext cx="9144000" cy="6858000"/>
        </p:xfrm>
        <a:graphic>
          <a:graphicData uri="http://schemas.openxmlformats.org/drawingml/2006/table">
            <a:tbl>
              <a:tblPr rtl="1" firstRow="1" bandRow="1">
                <a:tableStyleId>{5C22544A-7EE6-4342-B048-85BDC9FD1C3A}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714500">
                <a:tc>
                  <a:txBody>
                    <a:bodyPr/>
                    <a:lstStyle/>
                    <a:p>
                      <a:pPr algn="ctr" rtl="1"/>
                      <a:r>
                        <a:rPr lang="en-US" sz="2800" b="1" dirty="0">
                          <a:solidFill>
                            <a:schemeClr val="tx1"/>
                          </a:solidFill>
                        </a:rPr>
                        <a:t>Cooking</a:t>
                      </a:r>
                    </a:p>
                    <a:p>
                      <a:pPr algn="ctr" rtl="1"/>
                      <a:endParaRPr lang="ar-SA" sz="2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 b="1" dirty="0">
                          <a:solidFill>
                            <a:schemeClr val="tx1"/>
                          </a:solidFill>
                        </a:rPr>
                        <a:t>Taking</a:t>
                      </a:r>
                      <a:r>
                        <a:rPr lang="en-US" sz="2800" b="1" baseline="0" dirty="0">
                          <a:solidFill>
                            <a:schemeClr val="tx1"/>
                          </a:solidFill>
                        </a:rPr>
                        <a:t> photos</a:t>
                      </a:r>
                    </a:p>
                    <a:p>
                      <a:pPr algn="ctr" rtl="1"/>
                      <a:endParaRPr lang="en-US" sz="2800" b="1" baseline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 b="1" dirty="0">
                          <a:solidFill>
                            <a:schemeClr val="tx1"/>
                          </a:solidFill>
                        </a:rPr>
                        <a:t>Travelling</a:t>
                      </a:r>
                      <a:endParaRPr lang="ar-SA" sz="2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14500">
                <a:tc>
                  <a:txBody>
                    <a:bodyPr/>
                    <a:lstStyle/>
                    <a:p>
                      <a:pPr algn="ctr" rtl="1"/>
                      <a:r>
                        <a:rPr lang="en-US" sz="2800" b="1" dirty="0">
                          <a:solidFill>
                            <a:schemeClr val="tx1"/>
                          </a:solidFill>
                        </a:rPr>
                        <a:t>Shopping</a:t>
                      </a:r>
                    </a:p>
                    <a:p>
                      <a:pPr algn="ctr" rtl="1"/>
                      <a:endParaRPr lang="ar-SA" sz="2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 b="1" dirty="0">
                          <a:solidFill>
                            <a:schemeClr val="tx1"/>
                          </a:solidFill>
                        </a:rPr>
                        <a:t>Playing football</a:t>
                      </a:r>
                      <a:endParaRPr lang="ar-SA" sz="2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 b="1" dirty="0">
                          <a:solidFill>
                            <a:schemeClr val="tx1"/>
                          </a:solidFill>
                        </a:rPr>
                        <a:t>Painting |</a:t>
                      </a:r>
                      <a:r>
                        <a:rPr lang="en-US" sz="2800" b="1" baseline="0" dirty="0">
                          <a:solidFill>
                            <a:schemeClr val="tx1"/>
                          </a:solidFill>
                        </a:rPr>
                        <a:t> Drawing</a:t>
                      </a:r>
                      <a:endParaRPr lang="ar-SA" sz="2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14500">
                <a:tc>
                  <a:txBody>
                    <a:bodyPr/>
                    <a:lstStyle/>
                    <a:p>
                      <a:pPr algn="ctr" rtl="1"/>
                      <a:r>
                        <a:rPr lang="en-US" sz="2800" b="1" dirty="0">
                          <a:solidFill>
                            <a:schemeClr val="tx1"/>
                          </a:solidFill>
                        </a:rPr>
                        <a:t>Playing PlayStation</a:t>
                      </a:r>
                      <a:endParaRPr lang="ar-SA" sz="2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 b="1" dirty="0">
                          <a:solidFill>
                            <a:schemeClr val="tx1"/>
                          </a:solidFill>
                        </a:rPr>
                        <a:t>Playing basketball</a:t>
                      </a:r>
                      <a:endParaRPr lang="ar-SA" sz="2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 b="1" dirty="0">
                          <a:solidFill>
                            <a:schemeClr val="tx1"/>
                          </a:solidFill>
                        </a:rPr>
                        <a:t>Reading</a:t>
                      </a:r>
                      <a:endParaRPr lang="ar-SA" sz="2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14500">
                <a:tc>
                  <a:txBody>
                    <a:bodyPr/>
                    <a:lstStyle/>
                    <a:p>
                      <a:pPr algn="ctr" rtl="1"/>
                      <a:r>
                        <a:rPr lang="en-US" sz="2800" b="1" dirty="0">
                          <a:solidFill>
                            <a:schemeClr val="tx1"/>
                          </a:solidFill>
                        </a:rPr>
                        <a:t>Sewing</a:t>
                      </a:r>
                    </a:p>
                    <a:p>
                      <a:pPr algn="ctr" rtl="1"/>
                      <a:endParaRPr lang="ar-SA" sz="2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 b="1" dirty="0">
                          <a:solidFill>
                            <a:schemeClr val="tx1"/>
                          </a:solidFill>
                        </a:rPr>
                        <a:t>Playing</a:t>
                      </a:r>
                      <a:r>
                        <a:rPr lang="en-US" sz="2800" b="1" baseline="0" dirty="0">
                          <a:solidFill>
                            <a:schemeClr val="tx1"/>
                          </a:solidFill>
                        </a:rPr>
                        <a:t> piano</a:t>
                      </a:r>
                      <a:endParaRPr lang="ar-SA" sz="2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 b="1" dirty="0">
                          <a:solidFill>
                            <a:schemeClr val="tx1"/>
                          </a:solidFill>
                        </a:rPr>
                        <a:t>Writing stories</a:t>
                      </a:r>
                      <a:endParaRPr lang="ar-SA" sz="2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1" name="صورة 1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26" t="3243" r="19739" b="47276"/>
          <a:stretch/>
        </p:blipFill>
        <p:spPr>
          <a:xfrm>
            <a:off x="4122057" y="485083"/>
            <a:ext cx="1266124" cy="122760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صورة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53" y="454072"/>
            <a:ext cx="2198832" cy="1247837"/>
          </a:xfrm>
          <a:prstGeom prst="rect">
            <a:avLst/>
          </a:prstGeom>
        </p:spPr>
      </p:pic>
      <p:pic>
        <p:nvPicPr>
          <p:cNvPr id="13" name="صورة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8264" y="485083"/>
            <a:ext cx="1224136" cy="122413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4" name="صورة 1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133" b="10168"/>
          <a:stretch/>
        </p:blipFill>
        <p:spPr>
          <a:xfrm>
            <a:off x="6742112" y="2279192"/>
            <a:ext cx="1861230" cy="100579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صورة 14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90"/>
          <a:stretch/>
        </p:blipFill>
        <p:spPr>
          <a:xfrm>
            <a:off x="3833799" y="2159516"/>
            <a:ext cx="921320" cy="122732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6" name="صورة 15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64" r="5102" b="10889"/>
          <a:stretch/>
        </p:blipFill>
        <p:spPr>
          <a:xfrm>
            <a:off x="179512" y="2235783"/>
            <a:ext cx="1353077" cy="117363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" name="صورة 16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06" t="42650" r="26879" b="29314"/>
          <a:stretch/>
        </p:blipFill>
        <p:spPr>
          <a:xfrm>
            <a:off x="620162" y="4058298"/>
            <a:ext cx="1758182" cy="10587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8" name="صورة 17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667" t="15267" r="4787" b="28042"/>
          <a:stretch/>
        </p:blipFill>
        <p:spPr>
          <a:xfrm>
            <a:off x="3275856" y="3915038"/>
            <a:ext cx="2403495" cy="121788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9" name="صورة 18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758" b="6612"/>
          <a:stretch/>
        </p:blipFill>
        <p:spPr>
          <a:xfrm>
            <a:off x="6774251" y="3975856"/>
            <a:ext cx="1644462" cy="116226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0" name="صورة 19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52"/>
          <a:stretch/>
        </p:blipFill>
        <p:spPr>
          <a:xfrm>
            <a:off x="882918" y="5649730"/>
            <a:ext cx="1299342" cy="119726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1" name="صورة 20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1369" y="5669190"/>
            <a:ext cx="1466179" cy="115833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2" name="صورة 21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94" t="40472" b="7913"/>
          <a:stretch/>
        </p:blipFill>
        <p:spPr>
          <a:xfrm>
            <a:off x="6648884" y="5679658"/>
            <a:ext cx="2047686" cy="116733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04123724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8800" b="1" dirty="0"/>
              <a:t>  </a:t>
            </a:r>
            <a:endParaRPr lang="ar-SA" sz="8800" b="1" dirty="0"/>
          </a:p>
        </p:txBody>
      </p:sp>
      <p:sp>
        <p:nvSpPr>
          <p:cNvPr id="4" name="مستطيل 3"/>
          <p:cNvSpPr/>
          <p:nvPr/>
        </p:nvSpPr>
        <p:spPr>
          <a:xfrm>
            <a:off x="3851920" y="620688"/>
            <a:ext cx="4752528" cy="100283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4400" b="1" dirty="0">
                <a:solidFill>
                  <a:schemeClr val="tx1"/>
                </a:solidFill>
              </a:rPr>
              <a:t>للسؤال عن الهوايات ؟</a:t>
            </a:r>
          </a:p>
        </p:txBody>
      </p:sp>
      <p:sp>
        <p:nvSpPr>
          <p:cNvPr id="6" name="سهم منحني إلى اليمين 5"/>
          <p:cNvSpPr/>
          <p:nvPr/>
        </p:nvSpPr>
        <p:spPr>
          <a:xfrm>
            <a:off x="3098132" y="1412776"/>
            <a:ext cx="753787" cy="1512168"/>
          </a:xfrm>
          <a:prstGeom prst="curved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>
              <a:solidFill>
                <a:schemeClr val="tx1"/>
              </a:solidFill>
            </a:endParaRPr>
          </a:p>
        </p:txBody>
      </p:sp>
      <p:sp>
        <p:nvSpPr>
          <p:cNvPr id="7" name="مستطيل 6"/>
          <p:cNvSpPr/>
          <p:nvPr/>
        </p:nvSpPr>
        <p:spPr>
          <a:xfrm>
            <a:off x="2483768" y="3429000"/>
            <a:ext cx="6264696" cy="100283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4400" b="1" dirty="0">
                <a:solidFill>
                  <a:schemeClr val="tx1"/>
                </a:solidFill>
              </a:rPr>
              <a:t>What are your hobbies ?</a:t>
            </a:r>
            <a:endParaRPr lang="ar-SA" sz="4400" b="1" dirty="0">
              <a:solidFill>
                <a:schemeClr val="tx1"/>
              </a:solidFill>
            </a:endParaRPr>
          </a:p>
        </p:txBody>
      </p:sp>
      <p:sp>
        <p:nvSpPr>
          <p:cNvPr id="8" name="مستطيل 7"/>
          <p:cNvSpPr/>
          <p:nvPr/>
        </p:nvSpPr>
        <p:spPr>
          <a:xfrm>
            <a:off x="2483768" y="5085184"/>
            <a:ext cx="6264696" cy="151216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4400" b="1" dirty="0">
                <a:solidFill>
                  <a:schemeClr val="tx1"/>
                </a:solidFill>
              </a:rPr>
              <a:t>What do you enjoy doing in your </a:t>
            </a:r>
            <a:r>
              <a:rPr lang="en-US" sz="4400" b="1" dirty="0">
                <a:solidFill>
                  <a:srgbClr val="00B0F0"/>
                </a:solidFill>
              </a:rPr>
              <a:t>free</a:t>
            </a:r>
            <a:r>
              <a:rPr lang="en-US" sz="4400" b="1" dirty="0">
                <a:solidFill>
                  <a:schemeClr val="tx1"/>
                </a:solidFill>
              </a:rPr>
              <a:t> time ?</a:t>
            </a:r>
            <a:endParaRPr lang="ar-SA" sz="4400" b="1" dirty="0">
              <a:solidFill>
                <a:schemeClr val="tx1"/>
              </a:solidFill>
            </a:endParaRPr>
          </a:p>
        </p:txBody>
      </p:sp>
      <p:sp>
        <p:nvSpPr>
          <p:cNvPr id="10" name="مستطيل 9"/>
          <p:cNvSpPr/>
          <p:nvPr/>
        </p:nvSpPr>
        <p:spPr>
          <a:xfrm>
            <a:off x="251520" y="1712888"/>
            <a:ext cx="1728192" cy="17281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9600" b="1" dirty="0">
                <a:solidFill>
                  <a:srgbClr val="00B0F0"/>
                </a:solidFill>
              </a:rPr>
              <a:t>?</a:t>
            </a:r>
            <a:endParaRPr lang="ar-SA" sz="96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90953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8800" b="1" dirty="0"/>
              <a:t>   </a:t>
            </a:r>
            <a:endParaRPr lang="ar-SA" sz="8800" b="1" dirty="0"/>
          </a:p>
        </p:txBody>
      </p:sp>
      <p:sp>
        <p:nvSpPr>
          <p:cNvPr id="4" name="مستطيل 3"/>
          <p:cNvSpPr/>
          <p:nvPr/>
        </p:nvSpPr>
        <p:spPr>
          <a:xfrm>
            <a:off x="4644008" y="476672"/>
            <a:ext cx="3650704" cy="77038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4800" b="1" dirty="0">
                <a:solidFill>
                  <a:srgbClr val="00B0F0"/>
                </a:solidFill>
              </a:rPr>
              <a:t>فهرس الدروس :</a:t>
            </a:r>
          </a:p>
        </p:txBody>
      </p:sp>
      <p:graphicFrame>
        <p:nvGraphicFramePr>
          <p:cNvPr id="5" name="جدول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9562677"/>
              </p:ext>
            </p:extLst>
          </p:nvPr>
        </p:nvGraphicFramePr>
        <p:xfrm>
          <a:off x="3246" y="1988840"/>
          <a:ext cx="9144000" cy="4392485"/>
        </p:xfrm>
        <a:graphic>
          <a:graphicData uri="http://schemas.openxmlformats.org/drawingml/2006/table">
            <a:tbl>
              <a:tblPr rtl="1" firstRow="1" bandRow="1">
                <a:tableStyleId>{5C22544A-7EE6-4342-B048-85BDC9FD1C3A}</a:tableStyleId>
              </a:tblPr>
              <a:tblGrid>
                <a:gridCol w="31383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576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78497">
                <a:tc>
                  <a:txBody>
                    <a:bodyPr/>
                    <a:lstStyle/>
                    <a:p>
                      <a:pPr algn="ctr" rtl="1"/>
                      <a:r>
                        <a:rPr lang="ar-SA" sz="2400" b="1" dirty="0">
                          <a:solidFill>
                            <a:schemeClr val="tx1"/>
                          </a:solidFill>
                        </a:rPr>
                        <a:t>كيف تعبّر</a:t>
                      </a:r>
                      <a:r>
                        <a:rPr lang="ar-SA" sz="2400" b="1" baseline="0" dirty="0">
                          <a:solidFill>
                            <a:schemeClr val="tx1"/>
                          </a:solidFill>
                        </a:rPr>
                        <a:t> عن نفسك</a:t>
                      </a:r>
                      <a:endParaRPr lang="ar-SA" sz="2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SA" sz="2400" b="1" dirty="0">
                          <a:solidFill>
                            <a:schemeClr val="tx1"/>
                          </a:solidFill>
                        </a:rPr>
                        <a:t>كيف</a:t>
                      </a:r>
                      <a:r>
                        <a:rPr lang="ar-SA" sz="2400" b="1" baseline="0" dirty="0">
                          <a:solidFill>
                            <a:schemeClr val="tx1"/>
                          </a:solidFill>
                        </a:rPr>
                        <a:t> تصف المظهر الخارجي</a:t>
                      </a:r>
                      <a:endParaRPr lang="ar-SA" sz="2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SA" sz="2400" b="1" dirty="0">
                          <a:solidFill>
                            <a:schemeClr val="tx1"/>
                          </a:solidFill>
                        </a:rPr>
                        <a:t>كيف تعبّر عن انزعاجك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78497">
                <a:tc>
                  <a:txBody>
                    <a:bodyPr/>
                    <a:lstStyle/>
                    <a:p>
                      <a:pPr algn="ctr" rtl="1"/>
                      <a:r>
                        <a:rPr lang="ar-SA" sz="2400" b="1" dirty="0"/>
                        <a:t>كيف تعبّر عن عائلتك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SA" sz="2400" b="1" dirty="0"/>
                        <a:t>كيف تعبّر عن دينك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SA" sz="2400" b="1" dirty="0"/>
                        <a:t>كيف تعبّر عن اعتذارك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78497">
                <a:tc>
                  <a:txBody>
                    <a:bodyPr/>
                    <a:lstStyle/>
                    <a:p>
                      <a:pPr algn="ctr" rtl="1"/>
                      <a:r>
                        <a:rPr lang="ar-SA" sz="2400" b="1" dirty="0"/>
                        <a:t>كيف تعبّر عن يومك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SA" sz="2400" b="1" dirty="0"/>
                        <a:t>كيف تعبّر عن وطنك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SA" sz="2400" b="1" dirty="0"/>
                        <a:t>كيف تطلب</a:t>
                      </a:r>
                      <a:r>
                        <a:rPr lang="ar-SA" sz="2400" b="1" baseline="0" dirty="0"/>
                        <a:t> المساعدة</a:t>
                      </a:r>
                      <a:endParaRPr lang="ar-SA" sz="2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78497">
                <a:tc>
                  <a:txBody>
                    <a:bodyPr/>
                    <a:lstStyle/>
                    <a:p>
                      <a:pPr algn="r" rtl="1"/>
                      <a:r>
                        <a:rPr lang="ar-SA" sz="2400" b="1" dirty="0"/>
                        <a:t>كيف تعبّر عن عملك / دراستك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SA" sz="2400" b="1" dirty="0"/>
                        <a:t>كيف تصف موقع مكان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SA" sz="2400" b="1" dirty="0"/>
                        <a:t>كيف تجتاز المقابلة الشخصية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78497">
                <a:tc>
                  <a:txBody>
                    <a:bodyPr/>
                    <a:lstStyle/>
                    <a:p>
                      <a:pPr algn="ctr" rtl="1"/>
                      <a:r>
                        <a:rPr lang="ar-SA" sz="2400" b="1" dirty="0"/>
                        <a:t>كيف تعبّر عن هواياتك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SA" sz="2400" b="1" dirty="0"/>
                        <a:t>كيف تعبّر عن حُبك لشخص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SA" sz="2400" b="1" dirty="0"/>
                        <a:t>كيف تعبّر عن تفاصيل السفر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279451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8800" b="1" dirty="0"/>
              <a:t>            </a:t>
            </a:r>
            <a:endParaRPr lang="ar-SA" sz="8800" b="1" dirty="0"/>
          </a:p>
        </p:txBody>
      </p:sp>
      <p:sp>
        <p:nvSpPr>
          <p:cNvPr id="3" name="مستطيل 2"/>
          <p:cNvSpPr/>
          <p:nvPr/>
        </p:nvSpPr>
        <p:spPr>
          <a:xfrm>
            <a:off x="683568" y="246312"/>
            <a:ext cx="6387008" cy="101767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600" b="1" dirty="0">
                <a:solidFill>
                  <a:schemeClr val="tx1"/>
                </a:solidFill>
              </a:rPr>
              <a:t>هُناك الكثير من الطرق للتعبير عن ما تحب</a:t>
            </a:r>
          </a:p>
        </p:txBody>
      </p:sp>
      <p:sp>
        <p:nvSpPr>
          <p:cNvPr id="4" name="سهم للأسفل 3"/>
          <p:cNvSpPr/>
          <p:nvPr/>
        </p:nvSpPr>
        <p:spPr>
          <a:xfrm>
            <a:off x="1619672" y="1263982"/>
            <a:ext cx="484632" cy="978408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5" name="مستطيل 4"/>
          <p:cNvSpPr/>
          <p:nvPr/>
        </p:nvSpPr>
        <p:spPr>
          <a:xfrm>
            <a:off x="683568" y="2708920"/>
            <a:ext cx="2592288" cy="93610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</a:rPr>
              <a:t>I enjoy + </a:t>
            </a:r>
            <a:r>
              <a:rPr lang="en-US" sz="3600" b="1" dirty="0" err="1">
                <a:solidFill>
                  <a:schemeClr val="tx1"/>
                </a:solidFill>
              </a:rPr>
              <a:t>ing</a:t>
            </a:r>
            <a:endParaRPr lang="ar-SA" sz="3600" b="1" dirty="0">
              <a:solidFill>
                <a:schemeClr val="tx1"/>
              </a:solidFill>
            </a:endParaRPr>
          </a:p>
        </p:txBody>
      </p:sp>
      <p:sp>
        <p:nvSpPr>
          <p:cNvPr id="6" name="مستطيل 5"/>
          <p:cNvSpPr/>
          <p:nvPr/>
        </p:nvSpPr>
        <p:spPr>
          <a:xfrm>
            <a:off x="683568" y="4149080"/>
            <a:ext cx="2592288" cy="93610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</a:rPr>
              <a:t>I like + </a:t>
            </a:r>
            <a:r>
              <a:rPr lang="en-US" sz="3600" b="1" dirty="0" err="1">
                <a:solidFill>
                  <a:schemeClr val="tx1"/>
                </a:solidFill>
              </a:rPr>
              <a:t>ing</a:t>
            </a:r>
            <a:endParaRPr lang="ar-SA" sz="3600" b="1" dirty="0">
              <a:solidFill>
                <a:schemeClr val="tx1"/>
              </a:solidFill>
            </a:endParaRPr>
          </a:p>
        </p:txBody>
      </p:sp>
      <p:sp>
        <p:nvSpPr>
          <p:cNvPr id="7" name="مستطيل 6"/>
          <p:cNvSpPr/>
          <p:nvPr/>
        </p:nvSpPr>
        <p:spPr>
          <a:xfrm>
            <a:off x="668062" y="5589240"/>
            <a:ext cx="2592288" cy="93610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</a:rPr>
              <a:t>I love + </a:t>
            </a:r>
            <a:r>
              <a:rPr lang="en-US" sz="3600" b="1" dirty="0" err="1">
                <a:solidFill>
                  <a:schemeClr val="tx1"/>
                </a:solidFill>
              </a:rPr>
              <a:t>ing</a:t>
            </a:r>
            <a:endParaRPr lang="ar-SA" sz="3600" b="1" dirty="0">
              <a:solidFill>
                <a:schemeClr val="tx1"/>
              </a:solidFill>
            </a:endParaRPr>
          </a:p>
        </p:txBody>
      </p:sp>
      <p:sp>
        <p:nvSpPr>
          <p:cNvPr id="8" name="مستطيل 7"/>
          <p:cNvSpPr/>
          <p:nvPr/>
        </p:nvSpPr>
        <p:spPr>
          <a:xfrm>
            <a:off x="5076056" y="2708920"/>
            <a:ext cx="3888432" cy="93610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</a:rPr>
              <a:t>I enjoy travell</a:t>
            </a:r>
            <a:r>
              <a:rPr lang="en-US" sz="3600" b="1" dirty="0">
                <a:solidFill>
                  <a:srgbClr val="00B0F0"/>
                </a:solidFill>
              </a:rPr>
              <a:t>ing</a:t>
            </a:r>
            <a:endParaRPr lang="ar-SA" sz="3600" b="1" dirty="0">
              <a:solidFill>
                <a:srgbClr val="00B0F0"/>
              </a:solidFill>
            </a:endParaRPr>
          </a:p>
        </p:txBody>
      </p:sp>
      <p:sp>
        <p:nvSpPr>
          <p:cNvPr id="9" name="مستطيل 8"/>
          <p:cNvSpPr/>
          <p:nvPr/>
        </p:nvSpPr>
        <p:spPr>
          <a:xfrm>
            <a:off x="5041393" y="4123680"/>
            <a:ext cx="3888432" cy="93610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</a:rPr>
              <a:t>I like cook</a:t>
            </a:r>
            <a:r>
              <a:rPr lang="en-US" sz="3600" b="1" dirty="0">
                <a:solidFill>
                  <a:srgbClr val="00B0F0"/>
                </a:solidFill>
              </a:rPr>
              <a:t>ing</a:t>
            </a:r>
            <a:endParaRPr lang="ar-SA" sz="3600" b="1" dirty="0">
              <a:solidFill>
                <a:srgbClr val="00B0F0"/>
              </a:solidFill>
            </a:endParaRPr>
          </a:p>
        </p:txBody>
      </p:sp>
      <p:sp>
        <p:nvSpPr>
          <p:cNvPr id="10" name="مستطيل 9"/>
          <p:cNvSpPr/>
          <p:nvPr/>
        </p:nvSpPr>
        <p:spPr>
          <a:xfrm>
            <a:off x="5041393" y="5589240"/>
            <a:ext cx="3888432" cy="93610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</a:rPr>
              <a:t>I love read</a:t>
            </a:r>
            <a:r>
              <a:rPr lang="en-US" sz="3600" b="1" dirty="0">
                <a:solidFill>
                  <a:srgbClr val="00B0F0"/>
                </a:solidFill>
              </a:rPr>
              <a:t>ing</a:t>
            </a:r>
            <a:endParaRPr lang="ar-SA" sz="36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235484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8800" b="1" dirty="0"/>
              <a:t>            </a:t>
            </a:r>
            <a:endParaRPr lang="ar-SA" sz="8800" b="1" dirty="0"/>
          </a:p>
        </p:txBody>
      </p:sp>
      <p:sp>
        <p:nvSpPr>
          <p:cNvPr id="3" name="مستطيل 2"/>
          <p:cNvSpPr/>
          <p:nvPr/>
        </p:nvSpPr>
        <p:spPr>
          <a:xfrm>
            <a:off x="683568" y="246312"/>
            <a:ext cx="6387008" cy="101767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600" b="1" dirty="0">
                <a:solidFill>
                  <a:schemeClr val="tx1"/>
                </a:solidFill>
              </a:rPr>
              <a:t>هُناك الكثير من الطرق للتعبير عن ما تحب</a:t>
            </a:r>
          </a:p>
        </p:txBody>
      </p:sp>
      <p:sp>
        <p:nvSpPr>
          <p:cNvPr id="4" name="سهم للأسفل 3"/>
          <p:cNvSpPr/>
          <p:nvPr/>
        </p:nvSpPr>
        <p:spPr>
          <a:xfrm>
            <a:off x="1619672" y="1263982"/>
            <a:ext cx="484632" cy="978408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10" name="مستطيل 9"/>
          <p:cNvSpPr/>
          <p:nvPr/>
        </p:nvSpPr>
        <p:spPr>
          <a:xfrm>
            <a:off x="683568" y="3140968"/>
            <a:ext cx="3888432" cy="93610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</a:rPr>
              <a:t>I am interested in</a:t>
            </a:r>
            <a:endParaRPr lang="ar-SA" sz="3600" b="1" dirty="0">
              <a:solidFill>
                <a:srgbClr val="00B0F0"/>
              </a:solidFill>
            </a:endParaRPr>
          </a:p>
        </p:txBody>
      </p:sp>
      <p:sp>
        <p:nvSpPr>
          <p:cNvPr id="11" name="مستطيل 10"/>
          <p:cNvSpPr/>
          <p:nvPr/>
        </p:nvSpPr>
        <p:spPr>
          <a:xfrm>
            <a:off x="683568" y="4869160"/>
            <a:ext cx="6387008" cy="93610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</a:rPr>
              <a:t>I am interested in </a:t>
            </a:r>
            <a:r>
              <a:rPr lang="en-US" sz="3600" b="1" dirty="0">
                <a:solidFill>
                  <a:srgbClr val="00B0F0"/>
                </a:solidFill>
              </a:rPr>
              <a:t>writing stories</a:t>
            </a:r>
            <a:endParaRPr lang="ar-SA" sz="36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430198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8800" b="1" dirty="0"/>
              <a:t>            </a:t>
            </a:r>
            <a:endParaRPr lang="ar-SA" sz="8800" b="1" dirty="0"/>
          </a:p>
        </p:txBody>
      </p:sp>
      <p:sp>
        <p:nvSpPr>
          <p:cNvPr id="3" name="مستطيل 2"/>
          <p:cNvSpPr/>
          <p:nvPr/>
        </p:nvSpPr>
        <p:spPr>
          <a:xfrm>
            <a:off x="683568" y="246312"/>
            <a:ext cx="6387008" cy="101767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600" b="1" dirty="0">
                <a:solidFill>
                  <a:schemeClr val="tx1"/>
                </a:solidFill>
              </a:rPr>
              <a:t>هُناك الكثير من الطرق للتعبير عن ما تحب</a:t>
            </a:r>
          </a:p>
        </p:txBody>
      </p:sp>
      <p:sp>
        <p:nvSpPr>
          <p:cNvPr id="4" name="سهم للأسفل 3"/>
          <p:cNvSpPr/>
          <p:nvPr/>
        </p:nvSpPr>
        <p:spPr>
          <a:xfrm>
            <a:off x="1619672" y="1263982"/>
            <a:ext cx="484632" cy="978408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10" name="مستطيل 9"/>
          <p:cNvSpPr/>
          <p:nvPr/>
        </p:nvSpPr>
        <p:spPr>
          <a:xfrm>
            <a:off x="683568" y="3140968"/>
            <a:ext cx="3888432" cy="93610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</a:rPr>
              <a:t>I am keen on</a:t>
            </a:r>
            <a:endParaRPr lang="ar-SA" sz="3600" b="1" dirty="0">
              <a:solidFill>
                <a:srgbClr val="00B0F0"/>
              </a:solidFill>
            </a:endParaRPr>
          </a:p>
        </p:txBody>
      </p:sp>
      <p:sp>
        <p:nvSpPr>
          <p:cNvPr id="11" name="مستطيل 10"/>
          <p:cNvSpPr/>
          <p:nvPr/>
        </p:nvSpPr>
        <p:spPr>
          <a:xfrm>
            <a:off x="683568" y="4869160"/>
            <a:ext cx="4680520" cy="93610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</a:rPr>
              <a:t>I am keen on </a:t>
            </a:r>
            <a:r>
              <a:rPr lang="en-US" sz="3600" b="1" dirty="0">
                <a:solidFill>
                  <a:srgbClr val="00B0F0"/>
                </a:solidFill>
              </a:rPr>
              <a:t>painting</a:t>
            </a:r>
            <a:endParaRPr lang="ar-SA" sz="3600" b="1" dirty="0">
              <a:solidFill>
                <a:srgbClr val="00B0F0"/>
              </a:solidFill>
            </a:endParaRPr>
          </a:p>
        </p:txBody>
      </p:sp>
      <p:pic>
        <p:nvPicPr>
          <p:cNvPr id="5" name="صورة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37" b="9630"/>
          <a:stretch/>
        </p:blipFill>
        <p:spPr>
          <a:xfrm>
            <a:off x="6156176" y="2076390"/>
            <a:ext cx="2662361" cy="306525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76486538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solidFill>
            <a:schemeClr val="accent6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r>
              <a:rPr lang="en-US" sz="4000" b="1" dirty="0"/>
              <a:t>                    </a:t>
            </a:r>
            <a:endParaRPr lang="ar-SA" sz="4000" b="1" dirty="0"/>
          </a:p>
        </p:txBody>
      </p:sp>
      <p:sp>
        <p:nvSpPr>
          <p:cNvPr id="5" name="مستطيل 4"/>
          <p:cNvSpPr/>
          <p:nvPr/>
        </p:nvSpPr>
        <p:spPr>
          <a:xfrm>
            <a:off x="251520" y="1988841"/>
            <a:ext cx="5544616" cy="43924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</a:rPr>
              <a:t>What do you enjoy doing in </a:t>
            </a:r>
            <a:endParaRPr lang="ar-SA" sz="3600" b="1" dirty="0">
              <a:solidFill>
                <a:schemeClr val="tx1"/>
              </a:solidFill>
            </a:endParaRPr>
          </a:p>
          <a:p>
            <a:pPr algn="ctr"/>
            <a:r>
              <a:rPr lang="en-US" sz="3600" b="1" dirty="0">
                <a:solidFill>
                  <a:schemeClr val="tx1"/>
                </a:solidFill>
              </a:rPr>
              <a:t>your </a:t>
            </a:r>
            <a:r>
              <a:rPr lang="en-US" sz="3600" b="1" dirty="0">
                <a:solidFill>
                  <a:srgbClr val="00B0F0"/>
                </a:solidFill>
              </a:rPr>
              <a:t>free time </a:t>
            </a:r>
            <a:r>
              <a:rPr lang="en-US" sz="3600" b="1" dirty="0">
                <a:solidFill>
                  <a:schemeClr val="tx1"/>
                </a:solidFill>
              </a:rPr>
              <a:t>?</a:t>
            </a:r>
          </a:p>
          <a:p>
            <a:pPr algn="ctr"/>
            <a:endParaRPr lang="en-US" sz="3600" b="1" dirty="0">
              <a:solidFill>
                <a:schemeClr val="tx1"/>
              </a:solidFill>
            </a:endParaRPr>
          </a:p>
          <a:p>
            <a:pPr algn="ctr"/>
            <a:r>
              <a:rPr lang="en-US" sz="3600" b="1" dirty="0">
                <a:solidFill>
                  <a:schemeClr val="tx1"/>
                </a:solidFill>
              </a:rPr>
              <a:t>Well, I enjoy swimming and playing piano so much!</a:t>
            </a:r>
          </a:p>
          <a:p>
            <a:pPr algn="ctr"/>
            <a:endParaRPr lang="en-US" sz="3600" b="1" dirty="0">
              <a:solidFill>
                <a:schemeClr val="tx1"/>
              </a:solidFill>
            </a:endParaRPr>
          </a:p>
          <a:p>
            <a:pPr algn="ctr"/>
            <a:r>
              <a:rPr lang="en-US" sz="3600" b="1" dirty="0">
                <a:solidFill>
                  <a:schemeClr val="tx1"/>
                </a:solidFill>
              </a:rPr>
              <a:t>I am interested in taking photos.</a:t>
            </a:r>
          </a:p>
        </p:txBody>
      </p:sp>
      <p:sp>
        <p:nvSpPr>
          <p:cNvPr id="6" name="مستطيل 5"/>
          <p:cNvSpPr/>
          <p:nvPr/>
        </p:nvSpPr>
        <p:spPr>
          <a:xfrm>
            <a:off x="1187624" y="351772"/>
            <a:ext cx="2880320" cy="9603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4400" b="1" dirty="0">
                <a:solidFill>
                  <a:schemeClr val="tx1"/>
                </a:solidFill>
              </a:rPr>
              <a:t>عبّر الآن واقرأ</a:t>
            </a:r>
          </a:p>
        </p:txBody>
      </p:sp>
      <p:sp>
        <p:nvSpPr>
          <p:cNvPr id="3" name="سهم إلى اليمين 2"/>
          <p:cNvSpPr/>
          <p:nvPr/>
        </p:nvSpPr>
        <p:spPr>
          <a:xfrm>
            <a:off x="4788024" y="2523522"/>
            <a:ext cx="1800200" cy="598647"/>
          </a:xfrm>
          <a:prstGeom prst="right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4" name="مستطيل 3"/>
          <p:cNvSpPr/>
          <p:nvPr/>
        </p:nvSpPr>
        <p:spPr>
          <a:xfrm>
            <a:off x="6876256" y="2348880"/>
            <a:ext cx="2088232" cy="914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3200" b="1" dirty="0">
                <a:solidFill>
                  <a:srgbClr val="00B0F0"/>
                </a:solidFill>
              </a:rPr>
              <a:t>Spare time</a:t>
            </a:r>
            <a:endParaRPr lang="ar-SA" sz="32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438404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8800" b="1" dirty="0"/>
              <a:t>   </a:t>
            </a:r>
            <a:endParaRPr lang="ar-SA" sz="8800" b="1" dirty="0"/>
          </a:p>
        </p:txBody>
      </p:sp>
      <p:graphicFrame>
        <p:nvGraphicFramePr>
          <p:cNvPr id="5" name="جدول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4950031"/>
              </p:ext>
            </p:extLst>
          </p:nvPr>
        </p:nvGraphicFramePr>
        <p:xfrm>
          <a:off x="3246" y="1988840"/>
          <a:ext cx="9144000" cy="4392485"/>
        </p:xfrm>
        <a:graphic>
          <a:graphicData uri="http://schemas.openxmlformats.org/drawingml/2006/table">
            <a:tbl>
              <a:tblPr rtl="1" firstRow="1" bandRow="1">
                <a:tableStyleId>{5C22544A-7EE6-4342-B048-85BDC9FD1C3A}</a:tableStyleId>
              </a:tblPr>
              <a:tblGrid>
                <a:gridCol w="31383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576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78497">
                <a:tc>
                  <a:txBody>
                    <a:bodyPr/>
                    <a:lstStyle/>
                    <a:p>
                      <a:pPr algn="ctr" rtl="1"/>
                      <a:r>
                        <a:rPr lang="ar-SA" sz="2400" b="1" dirty="0">
                          <a:solidFill>
                            <a:schemeClr val="tx1"/>
                          </a:solidFill>
                        </a:rPr>
                        <a:t>كيف تعبّر</a:t>
                      </a:r>
                      <a:r>
                        <a:rPr lang="ar-SA" sz="2400" b="1" baseline="0" dirty="0">
                          <a:solidFill>
                            <a:schemeClr val="tx1"/>
                          </a:solidFill>
                        </a:rPr>
                        <a:t> عن نفسك</a:t>
                      </a:r>
                      <a:endParaRPr lang="ar-SA" sz="2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SA" sz="2400" b="1" dirty="0">
                          <a:solidFill>
                            <a:schemeClr val="bg1"/>
                          </a:solidFill>
                        </a:rPr>
                        <a:t>كيف</a:t>
                      </a:r>
                      <a:r>
                        <a:rPr lang="ar-SA" sz="2400" b="1" baseline="0" dirty="0">
                          <a:solidFill>
                            <a:schemeClr val="bg1"/>
                          </a:solidFill>
                        </a:rPr>
                        <a:t> تصف المظهر الخارجي</a:t>
                      </a:r>
                      <a:endParaRPr lang="ar-SA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SA" sz="2400" b="1" dirty="0">
                          <a:solidFill>
                            <a:schemeClr val="tx1"/>
                          </a:solidFill>
                        </a:rPr>
                        <a:t>كيف تعبّر عن انزعاجك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78497">
                <a:tc>
                  <a:txBody>
                    <a:bodyPr/>
                    <a:lstStyle/>
                    <a:p>
                      <a:pPr algn="ctr" rtl="1"/>
                      <a:r>
                        <a:rPr lang="ar-SA" sz="2400" b="1" dirty="0"/>
                        <a:t>كيف تعبّر عن عائلتك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SA" sz="2400" b="1" dirty="0"/>
                        <a:t>كيف تعبّر عن دينك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SA" sz="2400" b="1" dirty="0"/>
                        <a:t>كيف تعبّر عن اعتذارك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78497">
                <a:tc>
                  <a:txBody>
                    <a:bodyPr/>
                    <a:lstStyle/>
                    <a:p>
                      <a:pPr algn="ctr" rtl="1"/>
                      <a:r>
                        <a:rPr lang="ar-SA" sz="2400" b="1" dirty="0"/>
                        <a:t>كيف تعبّر عن يومك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SA" sz="2400" b="1" dirty="0"/>
                        <a:t>كيف تعبّر عن وطنك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SA" sz="2400" b="1" dirty="0"/>
                        <a:t>كيف تطلب</a:t>
                      </a:r>
                      <a:r>
                        <a:rPr lang="ar-SA" sz="2400" b="1" baseline="0" dirty="0"/>
                        <a:t> المساعدة</a:t>
                      </a:r>
                      <a:endParaRPr lang="ar-SA" sz="2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78497">
                <a:tc>
                  <a:txBody>
                    <a:bodyPr/>
                    <a:lstStyle/>
                    <a:p>
                      <a:pPr algn="r" rtl="1"/>
                      <a:r>
                        <a:rPr lang="ar-SA" sz="2400" b="1" dirty="0"/>
                        <a:t>كيف تعبّر عن عملك / دراستك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SA" sz="2400" b="1" dirty="0"/>
                        <a:t>كيف تصف موقع مكان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SA" sz="2400" b="1" dirty="0"/>
                        <a:t>كيف تجتاز المقابلة الشخصية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78497">
                <a:tc>
                  <a:txBody>
                    <a:bodyPr/>
                    <a:lstStyle/>
                    <a:p>
                      <a:pPr algn="ctr" rtl="1"/>
                      <a:r>
                        <a:rPr lang="ar-SA" sz="2400" b="1" dirty="0"/>
                        <a:t>كيف تعبّر عن هواياتك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SA" sz="2400" b="1" dirty="0"/>
                        <a:t>كيف تعبّر عن حُبك لشخص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SA" sz="2400" b="1" dirty="0"/>
                        <a:t>كيف تعبّر عن تفاصيل السفر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5633740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>
          <a:xfrm>
            <a:off x="-25354" y="-1307"/>
            <a:ext cx="9169354" cy="6858000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8800" b="1" dirty="0"/>
              <a:t>  </a:t>
            </a:r>
            <a:endParaRPr lang="ar-SA" sz="8800" b="1" dirty="0"/>
          </a:p>
        </p:txBody>
      </p:sp>
      <p:sp>
        <p:nvSpPr>
          <p:cNvPr id="4" name="مستطيل 3"/>
          <p:cNvSpPr/>
          <p:nvPr/>
        </p:nvSpPr>
        <p:spPr>
          <a:xfrm>
            <a:off x="2411760" y="703263"/>
            <a:ext cx="5544616" cy="93610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4000" b="1" dirty="0">
                <a:solidFill>
                  <a:schemeClr val="tx1"/>
                </a:solidFill>
              </a:rPr>
              <a:t>كيف تصف المظهر الخارجي ؟</a:t>
            </a:r>
          </a:p>
        </p:txBody>
      </p:sp>
      <p:pic>
        <p:nvPicPr>
          <p:cNvPr id="3" name="صورة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2215" y="1988840"/>
            <a:ext cx="3098055" cy="271596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مستطيل 4"/>
          <p:cNvSpPr/>
          <p:nvPr/>
        </p:nvSpPr>
        <p:spPr>
          <a:xfrm>
            <a:off x="177801" y="5710015"/>
            <a:ext cx="3744416" cy="93610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2400" b="1" dirty="0">
                <a:solidFill>
                  <a:schemeClr val="tx1"/>
                </a:solidFill>
              </a:rPr>
              <a:t>لَقَدْ خَلَقْنَا الإنْسَانَ فِي أَحْسَنِ تَقْوِيمٍ</a:t>
            </a:r>
          </a:p>
        </p:txBody>
      </p:sp>
    </p:spTree>
    <p:extLst>
      <p:ext uri="{BB962C8B-B14F-4D97-AF65-F5344CB8AC3E}">
        <p14:creationId xmlns:p14="http://schemas.microsoft.com/office/powerpoint/2010/main" val="5448357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8800" b="1" dirty="0"/>
              <a:t>   </a:t>
            </a:r>
            <a:endParaRPr lang="ar-SA" sz="8800" b="1" dirty="0"/>
          </a:p>
        </p:txBody>
      </p:sp>
      <p:sp>
        <p:nvSpPr>
          <p:cNvPr id="3" name="مستطيل 2"/>
          <p:cNvSpPr/>
          <p:nvPr/>
        </p:nvSpPr>
        <p:spPr>
          <a:xfrm>
            <a:off x="3059832" y="476672"/>
            <a:ext cx="4680520" cy="122413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</a:rPr>
              <a:t>How do you look like ?</a:t>
            </a:r>
            <a:endParaRPr lang="ar-SA" sz="3600" b="1" dirty="0">
              <a:solidFill>
                <a:schemeClr val="tx1"/>
              </a:solidFill>
            </a:endParaRPr>
          </a:p>
        </p:txBody>
      </p:sp>
      <p:sp>
        <p:nvSpPr>
          <p:cNvPr id="13" name="مستطيل 12"/>
          <p:cNvSpPr/>
          <p:nvPr/>
        </p:nvSpPr>
        <p:spPr>
          <a:xfrm>
            <a:off x="5122912" y="1700808"/>
            <a:ext cx="2304256" cy="7200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600" b="1" dirty="0">
                <a:solidFill>
                  <a:schemeClr val="tx1"/>
                </a:solidFill>
              </a:rPr>
              <a:t>كيف شكلك ؟</a:t>
            </a:r>
          </a:p>
        </p:txBody>
      </p:sp>
      <p:pic>
        <p:nvPicPr>
          <p:cNvPr id="4" name="صورة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2529911"/>
            <a:ext cx="3071192" cy="367591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2756942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8800" b="1" dirty="0"/>
              <a:t>  </a:t>
            </a:r>
            <a:endParaRPr lang="ar-SA" sz="8800" b="1" dirty="0"/>
          </a:p>
        </p:txBody>
      </p:sp>
      <p:sp>
        <p:nvSpPr>
          <p:cNvPr id="5" name="مستطيل 4"/>
          <p:cNvSpPr/>
          <p:nvPr/>
        </p:nvSpPr>
        <p:spPr>
          <a:xfrm>
            <a:off x="3059832" y="332656"/>
            <a:ext cx="5544616" cy="99666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</a:rPr>
              <a:t>Describe your appearance</a:t>
            </a:r>
            <a:endParaRPr lang="ar-SA" sz="3600" b="1" dirty="0">
              <a:solidFill>
                <a:schemeClr val="tx1"/>
              </a:solidFill>
            </a:endParaRPr>
          </a:p>
        </p:txBody>
      </p:sp>
      <p:sp>
        <p:nvSpPr>
          <p:cNvPr id="6" name="مستطيل 5"/>
          <p:cNvSpPr/>
          <p:nvPr/>
        </p:nvSpPr>
        <p:spPr>
          <a:xfrm>
            <a:off x="4057998" y="1329319"/>
            <a:ext cx="3960440" cy="7200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600" b="1" dirty="0">
                <a:solidFill>
                  <a:schemeClr val="tx1"/>
                </a:solidFill>
              </a:rPr>
              <a:t>اوصف مظهرك الخارجي</a:t>
            </a:r>
          </a:p>
        </p:txBody>
      </p:sp>
      <p:sp>
        <p:nvSpPr>
          <p:cNvPr id="9" name="شكل بيضاوي 8"/>
          <p:cNvSpPr/>
          <p:nvPr/>
        </p:nvSpPr>
        <p:spPr>
          <a:xfrm>
            <a:off x="6892877" y="5484778"/>
            <a:ext cx="2251123" cy="1373222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800" b="1" dirty="0"/>
              <a:t>Looking</a:t>
            </a:r>
          </a:p>
          <a:p>
            <a:pPr algn="ctr"/>
            <a:r>
              <a:rPr lang="ar-SA" sz="2800" b="1" dirty="0"/>
              <a:t>( المظهر )</a:t>
            </a:r>
          </a:p>
        </p:txBody>
      </p:sp>
      <p:sp>
        <p:nvSpPr>
          <p:cNvPr id="10" name="شكل بيضاوي 9"/>
          <p:cNvSpPr/>
          <p:nvPr/>
        </p:nvSpPr>
        <p:spPr>
          <a:xfrm>
            <a:off x="4139952" y="4598370"/>
            <a:ext cx="3096344" cy="1772815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800" b="1" dirty="0"/>
              <a:t>Skin color</a:t>
            </a:r>
          </a:p>
          <a:p>
            <a:pPr algn="ctr"/>
            <a:r>
              <a:rPr lang="ar-SA" sz="2800" b="1" dirty="0"/>
              <a:t>( لون البشرة )</a:t>
            </a:r>
          </a:p>
        </p:txBody>
      </p:sp>
      <p:sp>
        <p:nvSpPr>
          <p:cNvPr id="11" name="شكل بيضاوي 10"/>
          <p:cNvSpPr/>
          <p:nvPr/>
        </p:nvSpPr>
        <p:spPr>
          <a:xfrm>
            <a:off x="899592" y="3976306"/>
            <a:ext cx="3816424" cy="1630155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800" b="1" dirty="0"/>
              <a:t>Weight &amp; Height</a:t>
            </a:r>
          </a:p>
          <a:p>
            <a:pPr algn="ctr"/>
            <a:r>
              <a:rPr lang="ar-SA" sz="2800" b="1" dirty="0"/>
              <a:t>( الوزن والطول )</a:t>
            </a:r>
          </a:p>
        </p:txBody>
      </p:sp>
      <p:sp>
        <p:nvSpPr>
          <p:cNvPr id="12" name="شكل بيضاوي 11"/>
          <p:cNvSpPr/>
          <p:nvPr/>
        </p:nvSpPr>
        <p:spPr>
          <a:xfrm>
            <a:off x="0" y="5445224"/>
            <a:ext cx="2926256" cy="1412775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800" b="1" dirty="0"/>
              <a:t>Features</a:t>
            </a:r>
          </a:p>
          <a:p>
            <a:pPr algn="ctr"/>
            <a:r>
              <a:rPr lang="ar-SA" sz="2800" b="1" dirty="0"/>
              <a:t>( الملامح )</a:t>
            </a:r>
          </a:p>
        </p:txBody>
      </p:sp>
    </p:spTree>
    <p:extLst>
      <p:ext uri="{BB962C8B-B14F-4D97-AF65-F5344CB8AC3E}">
        <p14:creationId xmlns:p14="http://schemas.microsoft.com/office/powerpoint/2010/main" val="176347417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8800" b="1" dirty="0"/>
              <a:t>  </a:t>
            </a:r>
            <a:endParaRPr lang="ar-SA" sz="8800" b="1" dirty="0"/>
          </a:p>
        </p:txBody>
      </p:sp>
      <p:sp>
        <p:nvSpPr>
          <p:cNvPr id="9" name="شكل بيضاوي 8"/>
          <p:cNvSpPr/>
          <p:nvPr/>
        </p:nvSpPr>
        <p:spPr>
          <a:xfrm>
            <a:off x="1403648" y="260648"/>
            <a:ext cx="6355579" cy="1872208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4400" b="1" dirty="0"/>
              <a:t>Looking</a:t>
            </a:r>
          </a:p>
          <a:p>
            <a:pPr algn="ctr"/>
            <a:r>
              <a:rPr lang="ar-SA" sz="4400" b="1" dirty="0"/>
              <a:t>( </a:t>
            </a:r>
            <a:r>
              <a:rPr lang="ar-SA" sz="3600" b="1" dirty="0"/>
              <a:t>المظهر بشكل عام </a:t>
            </a:r>
            <a:r>
              <a:rPr lang="ar-SA" sz="4400" b="1" dirty="0"/>
              <a:t>)</a:t>
            </a:r>
          </a:p>
        </p:txBody>
      </p:sp>
      <p:sp>
        <p:nvSpPr>
          <p:cNvPr id="3" name="سهم للأسفل 2"/>
          <p:cNvSpPr/>
          <p:nvPr/>
        </p:nvSpPr>
        <p:spPr>
          <a:xfrm>
            <a:off x="6620245" y="1348194"/>
            <a:ext cx="648072" cy="156932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4" name="مستطيل 3"/>
          <p:cNvSpPr/>
          <p:nvPr/>
        </p:nvSpPr>
        <p:spPr>
          <a:xfrm>
            <a:off x="6012160" y="3126152"/>
            <a:ext cx="2304256" cy="914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</a:rPr>
              <a:t>Handsome</a:t>
            </a:r>
            <a:endParaRPr lang="ar-SA" sz="3600" b="1" dirty="0">
              <a:solidFill>
                <a:schemeClr val="tx1"/>
              </a:solidFill>
            </a:endParaRPr>
          </a:p>
        </p:txBody>
      </p:sp>
      <p:sp>
        <p:nvSpPr>
          <p:cNvPr id="6" name="سهم للأسفل 5"/>
          <p:cNvSpPr/>
          <p:nvPr/>
        </p:nvSpPr>
        <p:spPr>
          <a:xfrm>
            <a:off x="1881153" y="1348194"/>
            <a:ext cx="648072" cy="156932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7" name="مستطيل 6"/>
          <p:cNvSpPr/>
          <p:nvPr/>
        </p:nvSpPr>
        <p:spPr>
          <a:xfrm>
            <a:off x="971600" y="3160610"/>
            <a:ext cx="2304256" cy="914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</a:rPr>
              <a:t>Beautiful</a:t>
            </a:r>
            <a:endParaRPr lang="ar-SA" sz="3600" b="1" dirty="0">
              <a:solidFill>
                <a:schemeClr val="tx1"/>
              </a:solidFill>
            </a:endParaRPr>
          </a:p>
        </p:txBody>
      </p:sp>
      <p:sp>
        <p:nvSpPr>
          <p:cNvPr id="5" name="مستطيل 4"/>
          <p:cNvSpPr/>
          <p:nvPr/>
        </p:nvSpPr>
        <p:spPr>
          <a:xfrm>
            <a:off x="6228184" y="4040552"/>
            <a:ext cx="1872208" cy="5257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b="1" dirty="0">
                <a:solidFill>
                  <a:schemeClr val="tx1"/>
                </a:solidFill>
              </a:rPr>
              <a:t>لوصف الشاب الوسيم</a:t>
            </a:r>
          </a:p>
        </p:txBody>
      </p:sp>
      <p:sp>
        <p:nvSpPr>
          <p:cNvPr id="10" name="مستطيل 9"/>
          <p:cNvSpPr/>
          <p:nvPr/>
        </p:nvSpPr>
        <p:spPr>
          <a:xfrm>
            <a:off x="1166276" y="4075010"/>
            <a:ext cx="1872208" cy="5257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b="1" dirty="0">
                <a:solidFill>
                  <a:schemeClr val="tx1"/>
                </a:solidFill>
              </a:rPr>
              <a:t>لوصف البنت الحلوة</a:t>
            </a:r>
          </a:p>
        </p:txBody>
      </p:sp>
      <p:pic>
        <p:nvPicPr>
          <p:cNvPr id="8" name="صورة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51" t="15959" r="11414"/>
          <a:stretch/>
        </p:blipFill>
        <p:spPr>
          <a:xfrm>
            <a:off x="6264188" y="4711149"/>
            <a:ext cx="1800200" cy="198883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صورة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41" t="15691" b="27034"/>
          <a:stretch/>
        </p:blipFill>
        <p:spPr>
          <a:xfrm>
            <a:off x="1069916" y="4782252"/>
            <a:ext cx="2107623" cy="193120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50109253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8800" b="1" dirty="0"/>
              <a:t>  </a:t>
            </a:r>
            <a:endParaRPr lang="ar-SA" sz="8800" b="1" dirty="0"/>
          </a:p>
        </p:txBody>
      </p:sp>
      <p:sp>
        <p:nvSpPr>
          <p:cNvPr id="10" name="شكل بيضاوي 9"/>
          <p:cNvSpPr/>
          <p:nvPr/>
        </p:nvSpPr>
        <p:spPr>
          <a:xfrm>
            <a:off x="4860032" y="332656"/>
            <a:ext cx="3672408" cy="1944216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3600" b="1" dirty="0"/>
              <a:t>Skin color</a:t>
            </a:r>
          </a:p>
          <a:p>
            <a:pPr algn="ctr"/>
            <a:r>
              <a:rPr lang="ar-SA" sz="3600" b="1" dirty="0"/>
              <a:t>( لون البشرة )</a:t>
            </a:r>
          </a:p>
        </p:txBody>
      </p:sp>
      <p:sp>
        <p:nvSpPr>
          <p:cNvPr id="3" name="سهم للأسفل 2"/>
          <p:cNvSpPr/>
          <p:nvPr/>
        </p:nvSpPr>
        <p:spPr>
          <a:xfrm rot="1719199">
            <a:off x="4617716" y="1469059"/>
            <a:ext cx="484632" cy="978408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4" name="مستطيل 3"/>
          <p:cNvSpPr/>
          <p:nvPr/>
        </p:nvSpPr>
        <p:spPr>
          <a:xfrm>
            <a:off x="1191964" y="2901249"/>
            <a:ext cx="3982144" cy="93610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600" b="1" dirty="0">
                <a:solidFill>
                  <a:schemeClr val="tx1"/>
                </a:solidFill>
              </a:rPr>
              <a:t>للسؤال عن لون البشرة ؟</a:t>
            </a:r>
          </a:p>
        </p:txBody>
      </p:sp>
      <p:sp>
        <p:nvSpPr>
          <p:cNvPr id="6" name="مستطيل 5"/>
          <p:cNvSpPr/>
          <p:nvPr/>
        </p:nvSpPr>
        <p:spPr>
          <a:xfrm>
            <a:off x="179512" y="4806013"/>
            <a:ext cx="5021592" cy="79208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</a:rPr>
              <a:t>What is your skin color ?</a:t>
            </a:r>
            <a:endParaRPr lang="ar-SA" sz="3600" b="1" dirty="0">
              <a:solidFill>
                <a:schemeClr val="tx1"/>
              </a:solidFill>
            </a:endParaRPr>
          </a:p>
        </p:txBody>
      </p:sp>
      <p:sp>
        <p:nvSpPr>
          <p:cNvPr id="7" name="مستطيل 6"/>
          <p:cNvSpPr/>
          <p:nvPr/>
        </p:nvSpPr>
        <p:spPr>
          <a:xfrm>
            <a:off x="179512" y="5805264"/>
            <a:ext cx="5021592" cy="79208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</a:rPr>
              <a:t>What is your skin tone ?</a:t>
            </a:r>
            <a:endParaRPr lang="ar-SA" sz="3600" b="1" dirty="0">
              <a:solidFill>
                <a:schemeClr val="tx1"/>
              </a:solidFill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7" y="603574"/>
            <a:ext cx="2088232" cy="208823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814515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8800" b="1" dirty="0"/>
              <a:t>  </a:t>
            </a:r>
            <a:endParaRPr lang="ar-SA" sz="8800" b="1" dirty="0"/>
          </a:p>
        </p:txBody>
      </p:sp>
      <p:pic>
        <p:nvPicPr>
          <p:cNvPr id="3" name="صورة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2089" y="2636912"/>
            <a:ext cx="5421779" cy="345638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مستطيل 3"/>
          <p:cNvSpPr/>
          <p:nvPr/>
        </p:nvSpPr>
        <p:spPr>
          <a:xfrm>
            <a:off x="2843808" y="908720"/>
            <a:ext cx="3600400" cy="10801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6000" b="1" dirty="0">
                <a:solidFill>
                  <a:schemeClr val="tx1"/>
                </a:solidFill>
              </a:rPr>
              <a:t>Ready ?</a:t>
            </a:r>
            <a:endParaRPr lang="ar-SA" sz="60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219831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8800" b="1" dirty="0"/>
              <a:t>  </a:t>
            </a:r>
            <a:endParaRPr lang="ar-SA" sz="8800" b="1" dirty="0"/>
          </a:p>
        </p:txBody>
      </p:sp>
      <p:sp>
        <p:nvSpPr>
          <p:cNvPr id="5" name="سهم منحني إلى الأسفل 4"/>
          <p:cNvSpPr/>
          <p:nvPr/>
        </p:nvSpPr>
        <p:spPr>
          <a:xfrm>
            <a:off x="2899810" y="548680"/>
            <a:ext cx="1760204" cy="1080120"/>
          </a:xfrm>
          <a:prstGeom prst="curved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>
              <a:solidFill>
                <a:schemeClr val="tx1"/>
              </a:solidFill>
            </a:endParaRPr>
          </a:p>
        </p:txBody>
      </p:sp>
      <p:sp>
        <p:nvSpPr>
          <p:cNvPr id="8" name="مستطيل 7"/>
          <p:cNvSpPr/>
          <p:nvPr/>
        </p:nvSpPr>
        <p:spPr>
          <a:xfrm>
            <a:off x="3994301" y="2492896"/>
            <a:ext cx="3024336" cy="914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4400" b="1" dirty="0">
                <a:solidFill>
                  <a:schemeClr val="tx1"/>
                </a:solidFill>
              </a:rPr>
              <a:t>I am white</a:t>
            </a:r>
            <a:endParaRPr lang="ar-SA" sz="4400" b="1" dirty="0">
              <a:solidFill>
                <a:schemeClr val="tx1"/>
              </a:solidFill>
            </a:endParaRPr>
          </a:p>
        </p:txBody>
      </p:sp>
      <p:sp>
        <p:nvSpPr>
          <p:cNvPr id="12" name="مستطيل 11"/>
          <p:cNvSpPr/>
          <p:nvPr/>
        </p:nvSpPr>
        <p:spPr>
          <a:xfrm>
            <a:off x="4015796" y="4014045"/>
            <a:ext cx="3024336" cy="914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4400" b="1" dirty="0">
                <a:solidFill>
                  <a:schemeClr val="tx1"/>
                </a:solidFill>
              </a:rPr>
              <a:t>I</a:t>
            </a:r>
            <a:r>
              <a:rPr lang="en-US" sz="4400" b="1" dirty="0">
                <a:solidFill>
                  <a:schemeClr val="bg1"/>
                </a:solidFill>
              </a:rPr>
              <a:t> </a:t>
            </a:r>
            <a:r>
              <a:rPr lang="en-US" sz="4400" b="1" dirty="0">
                <a:solidFill>
                  <a:schemeClr val="tx1"/>
                </a:solidFill>
              </a:rPr>
              <a:t>am brown</a:t>
            </a:r>
            <a:endParaRPr lang="ar-SA" sz="4400" b="1" dirty="0">
              <a:solidFill>
                <a:schemeClr val="tx1"/>
              </a:solidFill>
            </a:endParaRPr>
          </a:p>
        </p:txBody>
      </p:sp>
      <p:sp>
        <p:nvSpPr>
          <p:cNvPr id="13" name="مستطيل 12"/>
          <p:cNvSpPr/>
          <p:nvPr/>
        </p:nvSpPr>
        <p:spPr>
          <a:xfrm>
            <a:off x="4011767" y="5524715"/>
            <a:ext cx="3027606" cy="914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4400" b="1" dirty="0">
                <a:solidFill>
                  <a:schemeClr val="tx1"/>
                </a:solidFill>
              </a:rPr>
              <a:t>I am black</a:t>
            </a:r>
            <a:endParaRPr lang="ar-SA" sz="4400" b="1" dirty="0">
              <a:solidFill>
                <a:schemeClr val="tx1"/>
              </a:solidFill>
            </a:endParaRPr>
          </a:p>
        </p:txBody>
      </p:sp>
      <p:sp>
        <p:nvSpPr>
          <p:cNvPr id="14" name="سهم إلى اليسار 13"/>
          <p:cNvSpPr/>
          <p:nvPr/>
        </p:nvSpPr>
        <p:spPr>
          <a:xfrm rot="157084">
            <a:off x="3141085" y="4078742"/>
            <a:ext cx="869177" cy="262244"/>
          </a:xfrm>
          <a:prstGeom prst="lef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15" name="سهم إلى اليسار 14"/>
          <p:cNvSpPr/>
          <p:nvPr/>
        </p:nvSpPr>
        <p:spPr>
          <a:xfrm rot="21238133">
            <a:off x="3154929" y="4619272"/>
            <a:ext cx="857941" cy="308278"/>
          </a:xfrm>
          <a:prstGeom prst="lef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16" name="مستطيل 15"/>
          <p:cNvSpPr/>
          <p:nvPr/>
        </p:nvSpPr>
        <p:spPr>
          <a:xfrm>
            <a:off x="683568" y="3744628"/>
            <a:ext cx="2138536" cy="64991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Light brown</a:t>
            </a:r>
            <a:endParaRPr lang="ar-SA" sz="2800" b="1" dirty="0">
              <a:solidFill>
                <a:schemeClr val="tx1"/>
              </a:solidFill>
            </a:endParaRPr>
          </a:p>
        </p:txBody>
      </p:sp>
      <p:sp>
        <p:nvSpPr>
          <p:cNvPr id="17" name="مستطيل 16"/>
          <p:cNvSpPr/>
          <p:nvPr/>
        </p:nvSpPr>
        <p:spPr>
          <a:xfrm>
            <a:off x="683568" y="4549316"/>
            <a:ext cx="2138536" cy="64991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Dark brown</a:t>
            </a:r>
            <a:endParaRPr lang="ar-SA" sz="2800" b="1" dirty="0">
              <a:solidFill>
                <a:schemeClr val="tx1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98" t="7929" r="27474" b="22456"/>
          <a:stretch/>
        </p:blipFill>
        <p:spPr bwMode="auto">
          <a:xfrm>
            <a:off x="7315191" y="2425411"/>
            <a:ext cx="1135935" cy="114029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36" t="-2" r="15775" b="37420"/>
          <a:stretch/>
        </p:blipFill>
        <p:spPr bwMode="auto">
          <a:xfrm>
            <a:off x="7257772" y="3792684"/>
            <a:ext cx="1186466" cy="120371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78" t="2706" r="17286" b="68332"/>
          <a:stretch/>
        </p:blipFill>
        <p:spPr bwMode="auto">
          <a:xfrm>
            <a:off x="7315191" y="5403870"/>
            <a:ext cx="1135935" cy="115609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5813234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8800" b="1" dirty="0"/>
              <a:t>  </a:t>
            </a:r>
            <a:endParaRPr lang="ar-SA" sz="8800" b="1" dirty="0"/>
          </a:p>
        </p:txBody>
      </p:sp>
      <p:sp>
        <p:nvSpPr>
          <p:cNvPr id="11" name="شكل بيضاوي 10"/>
          <p:cNvSpPr/>
          <p:nvPr/>
        </p:nvSpPr>
        <p:spPr>
          <a:xfrm>
            <a:off x="4139952" y="188641"/>
            <a:ext cx="4896544" cy="1656184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3600" b="1" dirty="0"/>
              <a:t>Weight &amp; Height</a:t>
            </a:r>
          </a:p>
          <a:p>
            <a:pPr algn="ctr"/>
            <a:r>
              <a:rPr lang="ar-SA" sz="3600" b="1" dirty="0"/>
              <a:t>( الوزن والطول )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952" y="1366193"/>
            <a:ext cx="712787" cy="957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مستطيل 2"/>
          <p:cNvSpPr/>
          <p:nvPr/>
        </p:nvSpPr>
        <p:spPr>
          <a:xfrm>
            <a:off x="585762" y="4077072"/>
            <a:ext cx="3240360" cy="100811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600" b="1" dirty="0">
                <a:solidFill>
                  <a:schemeClr val="tx1"/>
                </a:solidFill>
              </a:rPr>
              <a:t>للسؤال عن </a:t>
            </a:r>
            <a:r>
              <a:rPr lang="ar-SA" sz="3600" b="1" dirty="0">
                <a:solidFill>
                  <a:srgbClr val="00B0F0"/>
                </a:solidFill>
              </a:rPr>
              <a:t>الوزن</a:t>
            </a:r>
            <a:r>
              <a:rPr lang="ar-SA" sz="3600" b="1" dirty="0">
                <a:solidFill>
                  <a:schemeClr val="tx1"/>
                </a:solidFill>
              </a:rPr>
              <a:t> ؟</a:t>
            </a:r>
          </a:p>
        </p:txBody>
      </p:sp>
      <p:sp>
        <p:nvSpPr>
          <p:cNvPr id="6" name="مستطيل 5"/>
          <p:cNvSpPr/>
          <p:nvPr/>
        </p:nvSpPr>
        <p:spPr>
          <a:xfrm>
            <a:off x="45702" y="5085184"/>
            <a:ext cx="4320481" cy="100811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</a:rPr>
              <a:t>What is your weight ?</a:t>
            </a:r>
            <a:endParaRPr lang="ar-SA" sz="3600" b="1" dirty="0">
              <a:solidFill>
                <a:schemeClr val="tx1"/>
              </a:solidFill>
            </a:endParaRPr>
          </a:p>
        </p:txBody>
      </p:sp>
      <p:sp>
        <p:nvSpPr>
          <p:cNvPr id="7" name="مستطيل 6"/>
          <p:cNvSpPr/>
          <p:nvPr/>
        </p:nvSpPr>
        <p:spPr>
          <a:xfrm>
            <a:off x="4852739" y="5099604"/>
            <a:ext cx="4196658" cy="100811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</a:rPr>
              <a:t>How tall are you ?</a:t>
            </a:r>
            <a:endParaRPr lang="ar-SA" sz="3600" b="1" dirty="0">
              <a:solidFill>
                <a:schemeClr val="tx1"/>
              </a:solidFill>
            </a:endParaRPr>
          </a:p>
        </p:txBody>
      </p:sp>
      <p:sp>
        <p:nvSpPr>
          <p:cNvPr id="8" name="مستطيل 7"/>
          <p:cNvSpPr/>
          <p:nvPr/>
        </p:nvSpPr>
        <p:spPr>
          <a:xfrm>
            <a:off x="5330888" y="4091492"/>
            <a:ext cx="3240360" cy="100811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600" b="1" dirty="0">
                <a:solidFill>
                  <a:schemeClr val="tx1"/>
                </a:solidFill>
              </a:rPr>
              <a:t>للسؤال عن </a:t>
            </a:r>
            <a:r>
              <a:rPr lang="ar-SA" sz="3600" b="1" dirty="0">
                <a:solidFill>
                  <a:srgbClr val="00B0F0"/>
                </a:solidFill>
              </a:rPr>
              <a:t>الطول</a:t>
            </a:r>
            <a:r>
              <a:rPr lang="ar-SA" sz="3600" b="1" dirty="0">
                <a:solidFill>
                  <a:schemeClr val="tx1"/>
                </a:solidFill>
              </a:rPr>
              <a:t> ؟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43" t="13807" r="22950" b="8909"/>
          <a:stretch/>
        </p:blipFill>
        <p:spPr bwMode="auto">
          <a:xfrm>
            <a:off x="755576" y="188641"/>
            <a:ext cx="2178411" cy="306624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1559687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8800" b="1" dirty="0"/>
              <a:t>  </a:t>
            </a:r>
            <a:r>
              <a:rPr lang="ar-SA" sz="8800" b="1" dirty="0"/>
              <a:t>       </a:t>
            </a:r>
          </a:p>
        </p:txBody>
      </p:sp>
      <p:sp>
        <p:nvSpPr>
          <p:cNvPr id="6" name="مستطيل 5"/>
          <p:cNvSpPr/>
          <p:nvPr/>
        </p:nvSpPr>
        <p:spPr>
          <a:xfrm>
            <a:off x="1403648" y="836712"/>
            <a:ext cx="6408712" cy="100811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</a:rPr>
              <a:t>May I ask what is your </a:t>
            </a:r>
            <a:r>
              <a:rPr lang="en-US" sz="3600" b="1" dirty="0">
                <a:solidFill>
                  <a:srgbClr val="00B0F0"/>
                </a:solidFill>
              </a:rPr>
              <a:t>weight</a:t>
            </a:r>
            <a:r>
              <a:rPr lang="en-US" sz="3600" b="1" dirty="0">
                <a:solidFill>
                  <a:schemeClr val="tx1"/>
                </a:solidFill>
              </a:rPr>
              <a:t> ?</a:t>
            </a:r>
            <a:endParaRPr lang="ar-SA" sz="3600" b="1" dirty="0">
              <a:solidFill>
                <a:schemeClr val="tx1"/>
              </a:solidFill>
            </a:endParaRPr>
          </a:p>
        </p:txBody>
      </p:sp>
      <p:sp>
        <p:nvSpPr>
          <p:cNvPr id="7" name="مستطيل 6"/>
          <p:cNvSpPr/>
          <p:nvPr/>
        </p:nvSpPr>
        <p:spPr>
          <a:xfrm>
            <a:off x="1721233" y="4365104"/>
            <a:ext cx="4693421" cy="100811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</a:rPr>
              <a:t>And </a:t>
            </a:r>
            <a:r>
              <a:rPr lang="en-US" sz="3600" b="1" dirty="0">
                <a:solidFill>
                  <a:srgbClr val="00B0F0"/>
                </a:solidFill>
              </a:rPr>
              <a:t>how tall </a:t>
            </a:r>
            <a:r>
              <a:rPr lang="en-US" sz="3600" b="1" dirty="0">
                <a:solidFill>
                  <a:schemeClr val="tx1"/>
                </a:solidFill>
              </a:rPr>
              <a:t>are you ?</a:t>
            </a:r>
            <a:endParaRPr lang="ar-SA" sz="3600" b="1" dirty="0">
              <a:solidFill>
                <a:schemeClr val="tx1"/>
              </a:solidFill>
            </a:endParaRPr>
          </a:p>
        </p:txBody>
      </p:sp>
      <p:sp>
        <p:nvSpPr>
          <p:cNvPr id="9" name="مستطيل 8"/>
          <p:cNvSpPr/>
          <p:nvPr/>
        </p:nvSpPr>
        <p:spPr>
          <a:xfrm>
            <a:off x="4373978" y="1843902"/>
            <a:ext cx="2808312" cy="86409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</a:rPr>
              <a:t>I am 54 kg</a:t>
            </a:r>
            <a:endParaRPr lang="ar-SA" sz="3600" b="1" dirty="0">
              <a:solidFill>
                <a:schemeClr val="tx1"/>
              </a:solidFill>
            </a:endParaRPr>
          </a:p>
        </p:txBody>
      </p:sp>
      <p:sp>
        <p:nvSpPr>
          <p:cNvPr id="10" name="مستطيل 9"/>
          <p:cNvSpPr/>
          <p:nvPr/>
        </p:nvSpPr>
        <p:spPr>
          <a:xfrm>
            <a:off x="2357754" y="5373216"/>
            <a:ext cx="3420380" cy="86409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</a:rPr>
              <a:t>I am 159cm tall</a:t>
            </a:r>
            <a:endParaRPr lang="ar-SA" sz="36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926186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8800" b="1" dirty="0"/>
              <a:t>             </a:t>
            </a:r>
            <a:endParaRPr lang="ar-SA" sz="8800" b="1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32" r="6589" b="4439"/>
          <a:stretch/>
        </p:blipFill>
        <p:spPr bwMode="auto">
          <a:xfrm>
            <a:off x="5679812" y="196331"/>
            <a:ext cx="3176201" cy="2895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99" b="7662"/>
          <a:stretch/>
        </p:blipFill>
        <p:spPr bwMode="auto">
          <a:xfrm>
            <a:off x="287524" y="188640"/>
            <a:ext cx="3168352" cy="2895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سهم للأسفل 3"/>
          <p:cNvSpPr/>
          <p:nvPr/>
        </p:nvSpPr>
        <p:spPr>
          <a:xfrm>
            <a:off x="635866" y="3084240"/>
            <a:ext cx="360040" cy="776808"/>
          </a:xfrm>
          <a:prstGeom prst="downArrow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7" name="سهم للأسفل 6"/>
          <p:cNvSpPr/>
          <p:nvPr/>
        </p:nvSpPr>
        <p:spPr>
          <a:xfrm>
            <a:off x="2699792" y="3091931"/>
            <a:ext cx="360040" cy="761425"/>
          </a:xfrm>
          <a:prstGeom prst="downArrow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5" name="مستطيل 4"/>
          <p:cNvSpPr/>
          <p:nvPr/>
        </p:nvSpPr>
        <p:spPr>
          <a:xfrm>
            <a:off x="213530" y="3942184"/>
            <a:ext cx="1204712" cy="72008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4800" b="1" dirty="0">
                <a:solidFill>
                  <a:schemeClr val="tx1"/>
                </a:solidFill>
              </a:rPr>
              <a:t>Fat</a:t>
            </a:r>
            <a:endParaRPr lang="ar-SA" sz="4800" b="1" dirty="0">
              <a:solidFill>
                <a:schemeClr val="tx1"/>
              </a:solidFill>
            </a:endParaRPr>
          </a:p>
        </p:txBody>
      </p:sp>
      <p:sp>
        <p:nvSpPr>
          <p:cNvPr id="9" name="مستطيل 8"/>
          <p:cNvSpPr/>
          <p:nvPr/>
        </p:nvSpPr>
        <p:spPr>
          <a:xfrm>
            <a:off x="2123728" y="3933056"/>
            <a:ext cx="1872208" cy="72008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4800" b="1" dirty="0">
                <a:solidFill>
                  <a:schemeClr val="tx1"/>
                </a:solidFill>
              </a:rPr>
              <a:t>Skinny</a:t>
            </a:r>
            <a:endParaRPr lang="ar-SA" sz="4800" b="1" dirty="0">
              <a:solidFill>
                <a:schemeClr val="tx1"/>
              </a:solidFill>
            </a:endParaRPr>
          </a:p>
        </p:txBody>
      </p:sp>
      <p:sp>
        <p:nvSpPr>
          <p:cNvPr id="6" name="سهم للأسفل 5"/>
          <p:cNvSpPr/>
          <p:nvPr/>
        </p:nvSpPr>
        <p:spPr>
          <a:xfrm>
            <a:off x="7915579" y="3084240"/>
            <a:ext cx="382643" cy="762985"/>
          </a:xfrm>
          <a:prstGeom prst="downArrow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8" name="سهم للأسفل 7"/>
          <p:cNvSpPr/>
          <p:nvPr/>
        </p:nvSpPr>
        <p:spPr>
          <a:xfrm>
            <a:off x="5730880" y="3084239"/>
            <a:ext cx="386332" cy="762985"/>
          </a:xfrm>
          <a:prstGeom prst="downArrow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13" name="مستطيل 12"/>
          <p:cNvSpPr/>
          <p:nvPr/>
        </p:nvSpPr>
        <p:spPr>
          <a:xfrm>
            <a:off x="5347982" y="3942184"/>
            <a:ext cx="1456266" cy="72008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4800" b="1" dirty="0">
                <a:solidFill>
                  <a:schemeClr val="tx1"/>
                </a:solidFill>
              </a:rPr>
              <a:t>Tall</a:t>
            </a:r>
            <a:endParaRPr lang="ar-SA" sz="4800" b="1" dirty="0">
              <a:solidFill>
                <a:schemeClr val="tx1"/>
              </a:solidFill>
            </a:endParaRPr>
          </a:p>
        </p:txBody>
      </p:sp>
      <p:sp>
        <p:nvSpPr>
          <p:cNvPr id="10" name="مستطيل 9"/>
          <p:cNvSpPr/>
          <p:nvPr/>
        </p:nvSpPr>
        <p:spPr>
          <a:xfrm>
            <a:off x="7279271" y="3933056"/>
            <a:ext cx="1655258" cy="72008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4800" b="1" dirty="0">
                <a:solidFill>
                  <a:schemeClr val="tx1"/>
                </a:solidFill>
              </a:rPr>
              <a:t>Short</a:t>
            </a:r>
            <a:endParaRPr lang="ar-SA" sz="4800" b="1" dirty="0">
              <a:solidFill>
                <a:schemeClr val="tx1"/>
              </a:solidFill>
            </a:endParaRPr>
          </a:p>
        </p:txBody>
      </p:sp>
      <p:sp>
        <p:nvSpPr>
          <p:cNvPr id="12" name="مستطيل 11"/>
          <p:cNvSpPr/>
          <p:nvPr/>
        </p:nvSpPr>
        <p:spPr>
          <a:xfrm>
            <a:off x="539552" y="5589240"/>
            <a:ext cx="2664296" cy="105273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3200" b="1" dirty="0">
                <a:solidFill>
                  <a:srgbClr val="00B0F0"/>
                </a:solidFill>
              </a:rPr>
              <a:t>Graceful</a:t>
            </a:r>
          </a:p>
          <a:p>
            <a:pPr algn="ctr"/>
            <a:r>
              <a:rPr lang="ar-SA" sz="2800" b="1" dirty="0">
                <a:solidFill>
                  <a:srgbClr val="00B0F0"/>
                </a:solidFill>
              </a:rPr>
              <a:t>(رشيق)</a:t>
            </a:r>
          </a:p>
        </p:txBody>
      </p:sp>
      <p:sp>
        <p:nvSpPr>
          <p:cNvPr id="16" name="مستطيل 15"/>
          <p:cNvSpPr/>
          <p:nvPr/>
        </p:nvSpPr>
        <p:spPr>
          <a:xfrm>
            <a:off x="5347982" y="5589240"/>
            <a:ext cx="3222166" cy="105273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3200" b="1" dirty="0">
                <a:solidFill>
                  <a:srgbClr val="00B0F0"/>
                </a:solidFill>
              </a:rPr>
              <a:t>Medium height</a:t>
            </a:r>
          </a:p>
          <a:p>
            <a:pPr algn="ctr"/>
            <a:r>
              <a:rPr lang="ar-SA" sz="2800" b="1" dirty="0">
                <a:solidFill>
                  <a:srgbClr val="00B0F0"/>
                </a:solidFill>
              </a:rPr>
              <a:t>(متوسط القامة)</a:t>
            </a:r>
          </a:p>
        </p:txBody>
      </p:sp>
    </p:spTree>
    <p:extLst>
      <p:ext uri="{BB962C8B-B14F-4D97-AF65-F5344CB8AC3E}">
        <p14:creationId xmlns:p14="http://schemas.microsoft.com/office/powerpoint/2010/main" val="86024567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8800" b="1" dirty="0"/>
              <a:t>  </a:t>
            </a:r>
            <a:endParaRPr lang="ar-SA" sz="8800" b="1" dirty="0"/>
          </a:p>
        </p:txBody>
      </p:sp>
      <p:sp>
        <p:nvSpPr>
          <p:cNvPr id="12" name="شكل بيضاوي 11"/>
          <p:cNvSpPr/>
          <p:nvPr/>
        </p:nvSpPr>
        <p:spPr>
          <a:xfrm>
            <a:off x="5436096" y="1"/>
            <a:ext cx="3384376" cy="1412776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3600" b="1" dirty="0"/>
              <a:t>Features</a:t>
            </a:r>
          </a:p>
          <a:p>
            <a:pPr algn="ctr"/>
            <a:r>
              <a:rPr lang="ar-SA" sz="3600" b="1" dirty="0"/>
              <a:t>( الملامح )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6022" y="650584"/>
            <a:ext cx="712787" cy="957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مستطيل 2"/>
          <p:cNvSpPr/>
          <p:nvPr/>
        </p:nvSpPr>
        <p:spPr>
          <a:xfrm>
            <a:off x="251520" y="1544483"/>
            <a:ext cx="4392488" cy="8043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l"/>
            <a:r>
              <a:rPr lang="en-US" sz="3600" b="1" dirty="0">
                <a:solidFill>
                  <a:schemeClr val="tx1"/>
                </a:solidFill>
              </a:rPr>
              <a:t>I have got </a:t>
            </a:r>
            <a:r>
              <a:rPr lang="en-US" sz="3600" b="1" dirty="0">
                <a:solidFill>
                  <a:srgbClr val="00B0F0"/>
                </a:solidFill>
              </a:rPr>
              <a:t>big</a:t>
            </a:r>
            <a:r>
              <a:rPr lang="en-US" sz="3600" b="1" dirty="0">
                <a:solidFill>
                  <a:schemeClr val="tx1"/>
                </a:solidFill>
              </a:rPr>
              <a:t> eyes</a:t>
            </a:r>
            <a:endParaRPr lang="ar-SA" sz="3600" b="1" dirty="0">
              <a:solidFill>
                <a:schemeClr val="tx1"/>
              </a:solidFill>
            </a:endParaRPr>
          </a:p>
        </p:txBody>
      </p:sp>
      <p:sp>
        <p:nvSpPr>
          <p:cNvPr id="8" name="مستطيل 7"/>
          <p:cNvSpPr/>
          <p:nvPr/>
        </p:nvSpPr>
        <p:spPr>
          <a:xfrm>
            <a:off x="251520" y="2636912"/>
            <a:ext cx="4392488" cy="8043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l"/>
            <a:r>
              <a:rPr lang="en-US" sz="3600" b="1" dirty="0">
                <a:solidFill>
                  <a:schemeClr val="tx1"/>
                </a:solidFill>
              </a:rPr>
              <a:t>I have got </a:t>
            </a:r>
            <a:r>
              <a:rPr lang="en-US" sz="3600" b="1" dirty="0">
                <a:solidFill>
                  <a:srgbClr val="00B0F0"/>
                </a:solidFill>
              </a:rPr>
              <a:t>small</a:t>
            </a:r>
            <a:r>
              <a:rPr lang="en-US" sz="3600" b="1" dirty="0">
                <a:solidFill>
                  <a:schemeClr val="tx1"/>
                </a:solidFill>
              </a:rPr>
              <a:t> eyes</a:t>
            </a:r>
            <a:endParaRPr lang="ar-SA" sz="3600" b="1" dirty="0">
              <a:solidFill>
                <a:schemeClr val="tx1"/>
              </a:solidFill>
            </a:endParaRPr>
          </a:p>
        </p:txBody>
      </p:sp>
      <p:sp>
        <p:nvSpPr>
          <p:cNvPr id="9" name="مستطيل 8"/>
          <p:cNvSpPr/>
          <p:nvPr/>
        </p:nvSpPr>
        <p:spPr>
          <a:xfrm>
            <a:off x="254612" y="3717032"/>
            <a:ext cx="4389396" cy="8043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l"/>
            <a:r>
              <a:rPr lang="en-US" sz="3600" b="1" dirty="0">
                <a:solidFill>
                  <a:schemeClr val="tx1"/>
                </a:solidFill>
              </a:rPr>
              <a:t>I have got </a:t>
            </a:r>
            <a:r>
              <a:rPr lang="en-US" sz="3600" b="1" dirty="0">
                <a:solidFill>
                  <a:srgbClr val="00B0F0"/>
                </a:solidFill>
              </a:rPr>
              <a:t>brown</a:t>
            </a:r>
            <a:r>
              <a:rPr lang="en-US" sz="3600" b="1" dirty="0">
                <a:solidFill>
                  <a:schemeClr val="tx1"/>
                </a:solidFill>
              </a:rPr>
              <a:t> eyes</a:t>
            </a:r>
            <a:endParaRPr lang="ar-SA" sz="3600" b="1" dirty="0">
              <a:solidFill>
                <a:schemeClr val="tx1"/>
              </a:solidFill>
            </a:endParaRPr>
          </a:p>
        </p:txBody>
      </p:sp>
      <p:sp>
        <p:nvSpPr>
          <p:cNvPr id="10" name="مستطيل 9"/>
          <p:cNvSpPr/>
          <p:nvPr/>
        </p:nvSpPr>
        <p:spPr>
          <a:xfrm>
            <a:off x="254612" y="4797152"/>
            <a:ext cx="4389396" cy="8043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l"/>
            <a:r>
              <a:rPr lang="en-US" sz="3600" b="1" dirty="0">
                <a:solidFill>
                  <a:schemeClr val="tx1"/>
                </a:solidFill>
              </a:rPr>
              <a:t>I have got </a:t>
            </a:r>
            <a:r>
              <a:rPr lang="en-US" sz="3600" b="1" dirty="0">
                <a:solidFill>
                  <a:srgbClr val="00B0F0"/>
                </a:solidFill>
              </a:rPr>
              <a:t>blue</a:t>
            </a:r>
            <a:r>
              <a:rPr lang="en-US" sz="3600" b="1" dirty="0">
                <a:solidFill>
                  <a:schemeClr val="tx1"/>
                </a:solidFill>
              </a:rPr>
              <a:t> eyes</a:t>
            </a:r>
            <a:endParaRPr lang="ar-SA" sz="3600" b="1" dirty="0">
              <a:solidFill>
                <a:schemeClr val="tx1"/>
              </a:solidFill>
            </a:endParaRPr>
          </a:p>
        </p:txBody>
      </p:sp>
      <p:sp>
        <p:nvSpPr>
          <p:cNvPr id="11" name="مستطيل 10"/>
          <p:cNvSpPr/>
          <p:nvPr/>
        </p:nvSpPr>
        <p:spPr>
          <a:xfrm>
            <a:off x="254612" y="5877272"/>
            <a:ext cx="4389396" cy="8043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l"/>
            <a:r>
              <a:rPr lang="en-US" sz="3600" b="1" dirty="0">
                <a:solidFill>
                  <a:schemeClr val="tx1"/>
                </a:solidFill>
              </a:rPr>
              <a:t>I have got </a:t>
            </a:r>
            <a:r>
              <a:rPr lang="en-US" sz="3600" b="1" dirty="0">
                <a:solidFill>
                  <a:srgbClr val="00B0F0"/>
                </a:solidFill>
              </a:rPr>
              <a:t>hazel</a:t>
            </a:r>
            <a:r>
              <a:rPr lang="en-US" sz="3600" b="1" dirty="0">
                <a:solidFill>
                  <a:schemeClr val="tx1"/>
                </a:solidFill>
              </a:rPr>
              <a:t> eyes</a:t>
            </a:r>
            <a:endParaRPr lang="ar-SA" sz="3600" b="1" dirty="0">
              <a:solidFill>
                <a:schemeClr val="tx1"/>
              </a:solidFill>
            </a:endParaRPr>
          </a:p>
        </p:txBody>
      </p:sp>
      <p:sp>
        <p:nvSpPr>
          <p:cNvPr id="4" name="سهم إلى اليمين 3"/>
          <p:cNvSpPr/>
          <p:nvPr/>
        </p:nvSpPr>
        <p:spPr>
          <a:xfrm>
            <a:off x="4644008" y="6110205"/>
            <a:ext cx="978408" cy="484632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5" name="مستطيل 4"/>
          <p:cNvSpPr/>
          <p:nvPr/>
        </p:nvSpPr>
        <p:spPr>
          <a:xfrm>
            <a:off x="6156176" y="5940589"/>
            <a:ext cx="1944216" cy="7410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200" b="1" dirty="0">
                <a:solidFill>
                  <a:srgbClr val="00B0F0"/>
                </a:solidFill>
              </a:rPr>
              <a:t>عيون عسلية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75131"/>
            <a:ext cx="1800200" cy="122440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7712051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8800" b="1" dirty="0"/>
              <a:t>  </a:t>
            </a:r>
            <a:endParaRPr lang="ar-SA" sz="8800" b="1" dirty="0"/>
          </a:p>
        </p:txBody>
      </p:sp>
      <p:sp>
        <p:nvSpPr>
          <p:cNvPr id="7" name="مستطيل 6"/>
          <p:cNvSpPr/>
          <p:nvPr/>
        </p:nvSpPr>
        <p:spPr>
          <a:xfrm>
            <a:off x="6012160" y="116632"/>
            <a:ext cx="2304256" cy="86409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4400" b="1" dirty="0">
                <a:solidFill>
                  <a:schemeClr val="tx1"/>
                </a:solidFill>
              </a:rPr>
              <a:t>طول الشعر</a:t>
            </a:r>
          </a:p>
        </p:txBody>
      </p:sp>
      <p:sp>
        <p:nvSpPr>
          <p:cNvPr id="15" name="مستطيل 14"/>
          <p:cNvSpPr/>
          <p:nvPr/>
        </p:nvSpPr>
        <p:spPr>
          <a:xfrm>
            <a:off x="156321" y="2098653"/>
            <a:ext cx="3672408" cy="10801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</a:rPr>
              <a:t>I have got </a:t>
            </a:r>
            <a:r>
              <a:rPr lang="en-US" sz="3200" b="1" dirty="0">
                <a:solidFill>
                  <a:srgbClr val="00B0F0"/>
                </a:solidFill>
              </a:rPr>
              <a:t>short</a:t>
            </a:r>
            <a:r>
              <a:rPr lang="en-US" sz="3200" b="1" dirty="0">
                <a:solidFill>
                  <a:schemeClr val="tx1"/>
                </a:solidFill>
              </a:rPr>
              <a:t> hair</a:t>
            </a:r>
            <a:endParaRPr lang="ar-SA" sz="3200" b="1" dirty="0">
              <a:solidFill>
                <a:schemeClr val="tx1"/>
              </a:solidFill>
            </a:endParaRPr>
          </a:p>
        </p:txBody>
      </p:sp>
      <p:sp>
        <p:nvSpPr>
          <p:cNvPr id="17" name="مستطيل 16"/>
          <p:cNvSpPr/>
          <p:nvPr/>
        </p:nvSpPr>
        <p:spPr>
          <a:xfrm>
            <a:off x="661244" y="4005064"/>
            <a:ext cx="3672408" cy="10801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</a:rPr>
              <a:t>I have got </a:t>
            </a:r>
            <a:r>
              <a:rPr lang="en-US" sz="3200" b="1" dirty="0">
                <a:solidFill>
                  <a:srgbClr val="00B0F0"/>
                </a:solidFill>
              </a:rPr>
              <a:t>long</a:t>
            </a:r>
            <a:r>
              <a:rPr lang="en-US" sz="3200" b="1" dirty="0">
                <a:solidFill>
                  <a:schemeClr val="tx1"/>
                </a:solidFill>
              </a:rPr>
              <a:t> hair</a:t>
            </a:r>
            <a:endParaRPr lang="ar-SA" sz="3200" b="1" dirty="0">
              <a:solidFill>
                <a:schemeClr val="tx1"/>
              </a:solidFill>
            </a:endParaRPr>
          </a:p>
        </p:txBody>
      </p:sp>
      <p:sp>
        <p:nvSpPr>
          <p:cNvPr id="18" name="مستطيل 17"/>
          <p:cNvSpPr/>
          <p:nvPr/>
        </p:nvSpPr>
        <p:spPr>
          <a:xfrm>
            <a:off x="1417948" y="5598074"/>
            <a:ext cx="5444008" cy="10801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</a:rPr>
              <a:t>I have got </a:t>
            </a:r>
            <a:r>
              <a:rPr lang="en-US" sz="3200" b="1" dirty="0">
                <a:solidFill>
                  <a:srgbClr val="00B0F0"/>
                </a:solidFill>
              </a:rPr>
              <a:t>shoulder length </a:t>
            </a:r>
            <a:r>
              <a:rPr lang="en-US" sz="3200" b="1" dirty="0">
                <a:solidFill>
                  <a:schemeClr val="tx1"/>
                </a:solidFill>
              </a:rPr>
              <a:t>hair</a:t>
            </a:r>
            <a:endParaRPr lang="ar-SA" sz="3200" b="1" dirty="0">
              <a:solidFill>
                <a:schemeClr val="tx1"/>
              </a:solidFill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9" r="29860"/>
          <a:stretch/>
        </p:blipFill>
        <p:spPr bwMode="auto">
          <a:xfrm>
            <a:off x="3825459" y="1916832"/>
            <a:ext cx="1016385" cy="124442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صورة 1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371" b="56453"/>
          <a:stretch/>
        </p:blipFill>
        <p:spPr>
          <a:xfrm>
            <a:off x="7164288" y="5498669"/>
            <a:ext cx="1043224" cy="1472725"/>
          </a:xfrm>
          <a:prstGeom prst="rect">
            <a:avLst/>
          </a:prstGeom>
        </p:spPr>
      </p:pic>
      <p:pic>
        <p:nvPicPr>
          <p:cNvPr id="14" name="صورة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5436" y="3356992"/>
            <a:ext cx="1153575" cy="2141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90887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8800" b="1" dirty="0"/>
              <a:t>  </a:t>
            </a:r>
            <a:endParaRPr lang="ar-SA" sz="8800" b="1" dirty="0"/>
          </a:p>
        </p:txBody>
      </p:sp>
      <p:sp>
        <p:nvSpPr>
          <p:cNvPr id="7" name="مستطيل 6"/>
          <p:cNvSpPr/>
          <p:nvPr/>
        </p:nvSpPr>
        <p:spPr>
          <a:xfrm>
            <a:off x="6012160" y="116632"/>
            <a:ext cx="2304256" cy="86409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4400" b="1" dirty="0">
                <a:solidFill>
                  <a:schemeClr val="tx1"/>
                </a:solidFill>
              </a:rPr>
              <a:t>لون الشعر</a:t>
            </a:r>
          </a:p>
        </p:txBody>
      </p:sp>
      <p:sp>
        <p:nvSpPr>
          <p:cNvPr id="15" name="مستطيل 14"/>
          <p:cNvSpPr/>
          <p:nvPr/>
        </p:nvSpPr>
        <p:spPr>
          <a:xfrm>
            <a:off x="156321" y="2098653"/>
            <a:ext cx="3983630" cy="10801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</a:rPr>
              <a:t>I have got </a:t>
            </a:r>
            <a:r>
              <a:rPr lang="en-US" sz="3200" b="1" dirty="0">
                <a:solidFill>
                  <a:srgbClr val="00B0F0"/>
                </a:solidFill>
              </a:rPr>
              <a:t>black</a:t>
            </a:r>
            <a:r>
              <a:rPr lang="en-US" sz="3200" b="1" dirty="0">
                <a:solidFill>
                  <a:schemeClr val="tx1"/>
                </a:solidFill>
              </a:rPr>
              <a:t> hair</a:t>
            </a:r>
            <a:endParaRPr lang="ar-SA" sz="3200" b="1" dirty="0">
              <a:solidFill>
                <a:schemeClr val="tx1"/>
              </a:solidFill>
            </a:endParaRPr>
          </a:p>
        </p:txBody>
      </p:sp>
      <p:sp>
        <p:nvSpPr>
          <p:cNvPr id="17" name="مستطيل 16"/>
          <p:cNvSpPr/>
          <p:nvPr/>
        </p:nvSpPr>
        <p:spPr>
          <a:xfrm>
            <a:off x="153050" y="3717032"/>
            <a:ext cx="3986901" cy="10801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</a:rPr>
              <a:t>I have got </a:t>
            </a:r>
            <a:r>
              <a:rPr lang="en-US" sz="3200" b="1" dirty="0">
                <a:solidFill>
                  <a:srgbClr val="00B0F0"/>
                </a:solidFill>
              </a:rPr>
              <a:t>brown</a:t>
            </a:r>
            <a:r>
              <a:rPr lang="en-US" sz="3200" b="1" dirty="0">
                <a:solidFill>
                  <a:schemeClr val="tx1"/>
                </a:solidFill>
              </a:rPr>
              <a:t> hair</a:t>
            </a:r>
            <a:endParaRPr lang="ar-SA" sz="3200" b="1" dirty="0">
              <a:solidFill>
                <a:schemeClr val="tx1"/>
              </a:solidFill>
            </a:endParaRPr>
          </a:p>
        </p:txBody>
      </p:sp>
      <p:sp>
        <p:nvSpPr>
          <p:cNvPr id="18" name="مستطيل 17"/>
          <p:cNvSpPr/>
          <p:nvPr/>
        </p:nvSpPr>
        <p:spPr>
          <a:xfrm>
            <a:off x="156321" y="5373216"/>
            <a:ext cx="3983630" cy="10801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</a:rPr>
              <a:t>I have got </a:t>
            </a:r>
            <a:r>
              <a:rPr lang="en-US" sz="3200" b="1" dirty="0">
                <a:solidFill>
                  <a:srgbClr val="00B0F0"/>
                </a:solidFill>
              </a:rPr>
              <a:t>blonde </a:t>
            </a:r>
            <a:r>
              <a:rPr lang="en-US" sz="3200" b="1" dirty="0">
                <a:solidFill>
                  <a:schemeClr val="tx1"/>
                </a:solidFill>
              </a:rPr>
              <a:t>hair</a:t>
            </a:r>
            <a:endParaRPr lang="ar-SA" sz="3200" b="1" dirty="0">
              <a:solidFill>
                <a:schemeClr val="tx1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1766134"/>
            <a:ext cx="1262595" cy="174515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70" t="8486" r="19023" b="18473"/>
          <a:stretch/>
        </p:blipFill>
        <p:spPr bwMode="auto">
          <a:xfrm>
            <a:off x="4435826" y="3446601"/>
            <a:ext cx="1246909" cy="162098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45" r="10958" b="50000"/>
          <a:stretch/>
        </p:blipFill>
        <p:spPr bwMode="auto">
          <a:xfrm>
            <a:off x="4435826" y="5211210"/>
            <a:ext cx="1488663" cy="145814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0129218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8800" b="1" dirty="0"/>
              <a:t>  </a:t>
            </a:r>
            <a:endParaRPr lang="ar-SA" sz="8800" b="1" dirty="0"/>
          </a:p>
        </p:txBody>
      </p:sp>
      <p:sp>
        <p:nvSpPr>
          <p:cNvPr id="15" name="مستطيل 14"/>
          <p:cNvSpPr/>
          <p:nvPr/>
        </p:nvSpPr>
        <p:spPr>
          <a:xfrm>
            <a:off x="539552" y="973306"/>
            <a:ext cx="4177418" cy="115707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</a:rPr>
              <a:t>I am </a:t>
            </a:r>
            <a:r>
              <a:rPr lang="en-US" sz="4000" b="1" dirty="0">
                <a:solidFill>
                  <a:srgbClr val="00B0F0"/>
                </a:solidFill>
              </a:rPr>
              <a:t>bald</a:t>
            </a:r>
            <a:endParaRPr lang="ar-SA" sz="4000" b="1" dirty="0">
              <a:solidFill>
                <a:srgbClr val="00B0F0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24"/>
          <a:stretch/>
        </p:blipFill>
        <p:spPr bwMode="auto">
          <a:xfrm>
            <a:off x="5436096" y="498764"/>
            <a:ext cx="2572893" cy="269390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مستطيل 15"/>
          <p:cNvSpPr/>
          <p:nvPr/>
        </p:nvSpPr>
        <p:spPr>
          <a:xfrm>
            <a:off x="2039710" y="2130382"/>
            <a:ext cx="1152128" cy="722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4000" b="1" dirty="0">
                <a:solidFill>
                  <a:schemeClr val="tx1"/>
                </a:solidFill>
              </a:rPr>
              <a:t>أصلع</a:t>
            </a:r>
          </a:p>
        </p:txBody>
      </p:sp>
      <p:sp>
        <p:nvSpPr>
          <p:cNvPr id="19" name="مستطيل 18"/>
          <p:cNvSpPr/>
          <p:nvPr/>
        </p:nvSpPr>
        <p:spPr>
          <a:xfrm>
            <a:off x="539552" y="4365104"/>
            <a:ext cx="4155714" cy="115707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</a:rPr>
              <a:t>I have got a </a:t>
            </a:r>
            <a:r>
              <a:rPr lang="en-US" sz="4000" b="1" dirty="0">
                <a:solidFill>
                  <a:srgbClr val="00B0F0"/>
                </a:solidFill>
              </a:rPr>
              <a:t>beard</a:t>
            </a:r>
            <a:endParaRPr lang="ar-SA" sz="4000" b="1" dirty="0">
              <a:solidFill>
                <a:srgbClr val="00B0F0"/>
              </a:solidFill>
            </a:endParaRPr>
          </a:p>
        </p:txBody>
      </p:sp>
      <p:sp>
        <p:nvSpPr>
          <p:cNvPr id="20" name="مستطيل 19"/>
          <p:cNvSpPr/>
          <p:nvPr/>
        </p:nvSpPr>
        <p:spPr>
          <a:xfrm>
            <a:off x="1571658" y="5522180"/>
            <a:ext cx="2088232" cy="722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4000" b="1" dirty="0">
                <a:solidFill>
                  <a:schemeClr val="tx1"/>
                </a:solidFill>
              </a:rPr>
              <a:t>عندي لحية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6" b="12062"/>
          <a:stretch/>
        </p:blipFill>
        <p:spPr bwMode="auto">
          <a:xfrm>
            <a:off x="5580111" y="4091354"/>
            <a:ext cx="2428877" cy="228734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3742347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8800" b="1" dirty="0"/>
              <a:t>  </a:t>
            </a:r>
            <a:endParaRPr lang="ar-SA" sz="8800" b="1" dirty="0"/>
          </a:p>
        </p:txBody>
      </p:sp>
      <p:sp>
        <p:nvSpPr>
          <p:cNvPr id="15" name="مستطيل 14"/>
          <p:cNvSpPr/>
          <p:nvPr/>
        </p:nvSpPr>
        <p:spPr>
          <a:xfrm>
            <a:off x="539552" y="973306"/>
            <a:ext cx="4177418" cy="115707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</a:rPr>
              <a:t>I have got </a:t>
            </a:r>
            <a:r>
              <a:rPr lang="en-US" sz="4000" b="1" dirty="0">
                <a:solidFill>
                  <a:srgbClr val="00B0F0"/>
                </a:solidFill>
              </a:rPr>
              <a:t>dimples</a:t>
            </a:r>
            <a:endParaRPr lang="ar-SA" sz="4000" b="1" dirty="0">
              <a:solidFill>
                <a:srgbClr val="00B0F0"/>
              </a:solidFill>
            </a:endParaRPr>
          </a:p>
        </p:txBody>
      </p:sp>
      <p:sp>
        <p:nvSpPr>
          <p:cNvPr id="16" name="مستطيل 15"/>
          <p:cNvSpPr/>
          <p:nvPr/>
        </p:nvSpPr>
        <p:spPr>
          <a:xfrm>
            <a:off x="1343637" y="2130382"/>
            <a:ext cx="2544274" cy="722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4000" b="1" dirty="0">
                <a:solidFill>
                  <a:schemeClr val="tx1"/>
                </a:solidFill>
              </a:rPr>
              <a:t>عندي غمازات</a:t>
            </a:r>
          </a:p>
        </p:txBody>
      </p:sp>
      <p:sp>
        <p:nvSpPr>
          <p:cNvPr id="19" name="مستطيل 18"/>
          <p:cNvSpPr/>
          <p:nvPr/>
        </p:nvSpPr>
        <p:spPr>
          <a:xfrm>
            <a:off x="539552" y="4365104"/>
            <a:ext cx="4155714" cy="115707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</a:rPr>
              <a:t>I have got a </a:t>
            </a:r>
            <a:r>
              <a:rPr lang="en-US" sz="4000" b="1" dirty="0">
                <a:solidFill>
                  <a:srgbClr val="00B0F0"/>
                </a:solidFill>
              </a:rPr>
              <a:t>mole</a:t>
            </a:r>
            <a:endParaRPr lang="ar-SA" sz="4000" b="1" dirty="0">
              <a:solidFill>
                <a:srgbClr val="00B0F0"/>
              </a:solidFill>
            </a:endParaRPr>
          </a:p>
        </p:txBody>
      </p:sp>
      <p:sp>
        <p:nvSpPr>
          <p:cNvPr id="20" name="مستطيل 19"/>
          <p:cNvSpPr/>
          <p:nvPr/>
        </p:nvSpPr>
        <p:spPr>
          <a:xfrm>
            <a:off x="1475656" y="5522180"/>
            <a:ext cx="2184234" cy="722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4000" b="1" dirty="0">
                <a:solidFill>
                  <a:schemeClr val="tx1"/>
                </a:solidFill>
              </a:rPr>
              <a:t>عندي شامة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59" t="20818" r="19992" b="14999"/>
          <a:stretch/>
        </p:blipFill>
        <p:spPr bwMode="auto">
          <a:xfrm>
            <a:off x="6012160" y="836712"/>
            <a:ext cx="1850148" cy="189642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62" t="31191" r="24086" b="48161"/>
          <a:stretch/>
        </p:blipFill>
        <p:spPr bwMode="auto">
          <a:xfrm>
            <a:off x="5756850" y="4306208"/>
            <a:ext cx="2105457" cy="193852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6246648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solidFill>
            <a:schemeClr val="accent6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r>
              <a:rPr lang="en-US" sz="4000" b="1" dirty="0"/>
              <a:t>                    </a:t>
            </a:r>
            <a:endParaRPr lang="ar-SA" sz="4000" b="1" dirty="0"/>
          </a:p>
        </p:txBody>
      </p:sp>
      <p:sp>
        <p:nvSpPr>
          <p:cNvPr id="5" name="مستطيل 4"/>
          <p:cNvSpPr/>
          <p:nvPr/>
        </p:nvSpPr>
        <p:spPr>
          <a:xfrm>
            <a:off x="971600" y="1956403"/>
            <a:ext cx="6912768" cy="46085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</a:rPr>
              <a:t>How </a:t>
            </a:r>
            <a:r>
              <a:rPr lang="en-US" sz="3600" b="1" dirty="0">
                <a:solidFill>
                  <a:srgbClr val="00B0F0"/>
                </a:solidFill>
              </a:rPr>
              <a:t>does she </a:t>
            </a:r>
            <a:r>
              <a:rPr lang="en-US" sz="3600" b="1" dirty="0">
                <a:solidFill>
                  <a:schemeClr val="tx1"/>
                </a:solidFill>
              </a:rPr>
              <a:t>look like ?</a:t>
            </a:r>
          </a:p>
          <a:p>
            <a:pPr algn="ctr"/>
            <a:endParaRPr lang="en-US" sz="3600" b="1" dirty="0">
              <a:solidFill>
                <a:schemeClr val="tx1"/>
              </a:solidFill>
            </a:endParaRPr>
          </a:p>
          <a:p>
            <a:pPr algn="ctr"/>
            <a:endParaRPr lang="en-US" sz="3600" b="1" dirty="0">
              <a:solidFill>
                <a:schemeClr val="tx1"/>
              </a:solidFill>
            </a:endParaRPr>
          </a:p>
          <a:p>
            <a:pPr algn="ctr"/>
            <a:r>
              <a:rPr lang="en-US" sz="3600" b="1" dirty="0">
                <a:solidFill>
                  <a:schemeClr val="tx1"/>
                </a:solidFill>
              </a:rPr>
              <a:t>She is a beautiful woman. She is white and graceful. She is medium height. She has got big black eyes.</a:t>
            </a:r>
          </a:p>
          <a:p>
            <a:pPr algn="ctr"/>
            <a:r>
              <a:rPr lang="en-US" sz="3600" b="1" dirty="0">
                <a:solidFill>
                  <a:schemeClr val="tx1"/>
                </a:solidFill>
              </a:rPr>
              <a:t>She has got long brown hair. </a:t>
            </a:r>
          </a:p>
          <a:p>
            <a:pPr algn="ctr"/>
            <a:r>
              <a:rPr lang="en-US" sz="3600" b="1" dirty="0">
                <a:solidFill>
                  <a:schemeClr val="tx1"/>
                </a:solidFill>
              </a:rPr>
              <a:t>She has got dimples and moles. </a:t>
            </a:r>
          </a:p>
        </p:txBody>
      </p:sp>
      <p:sp>
        <p:nvSpPr>
          <p:cNvPr id="6" name="مستطيل 5"/>
          <p:cNvSpPr/>
          <p:nvPr/>
        </p:nvSpPr>
        <p:spPr>
          <a:xfrm>
            <a:off x="2987824" y="284689"/>
            <a:ext cx="2880320" cy="9603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4400" b="1" dirty="0">
                <a:solidFill>
                  <a:schemeClr val="tx1"/>
                </a:solidFill>
              </a:rPr>
              <a:t>عبّر الآن واقرأ</a:t>
            </a:r>
          </a:p>
        </p:txBody>
      </p:sp>
    </p:spTree>
    <p:extLst>
      <p:ext uri="{BB962C8B-B14F-4D97-AF65-F5344CB8AC3E}">
        <p14:creationId xmlns:p14="http://schemas.microsoft.com/office/powerpoint/2010/main" val="1751331263"/>
      </p:ext>
    </p:extLst>
  </p:cSld>
  <p:clrMapOvr>
    <a:masterClrMapping/>
  </p:clrMapOvr>
</p:sld>
</file>

<file path=ppt/theme/theme1.xml><?xml version="1.0" encoding="utf-8"?>
<a:theme xmlns:a="http://schemas.openxmlformats.org/drawingml/2006/main" name="نسق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نسق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2112</TotalTime>
  <Words>4851</Words>
  <Application>Microsoft Office PowerPoint</Application>
  <PresentationFormat>On-screen Show (4:3)</PresentationFormat>
  <Paragraphs>1352</Paragraphs>
  <Slides>222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222</vt:i4>
      </vt:variant>
    </vt:vector>
  </HeadingPairs>
  <TitlesOfParts>
    <vt:vector size="228" baseType="lpstr">
      <vt:lpstr>AGA Arabesque Desktop</vt:lpstr>
      <vt:lpstr>Aldhabi</vt:lpstr>
      <vt:lpstr>Andalus</vt:lpstr>
      <vt:lpstr>Arial</vt:lpstr>
      <vt:lpstr>Calibri</vt:lpstr>
      <vt:lpstr>نسق Office</vt:lpstr>
      <vt:lpstr>     </vt:lpstr>
      <vt:lpstr>بسم الله الرحمن الرحيم</vt:lpstr>
      <vt:lpstr> وقُلْ رَبِّ زِدْنِي عِلْمًا </vt:lpstr>
      <vt:lpstr>أُهدي هذا الكتاب وما يحملهُ من معلومات ذهبية لمُتابعين كالذهب  مُتابعين قناة : الإنجليزية مع حنان</vt:lpstr>
      <vt:lpstr>     </vt:lpstr>
      <vt:lpstr>     </vt:lpstr>
      <vt:lpstr>           </vt:lpstr>
      <vt:lpstr>   </vt:lpstr>
      <vt:lpstr>  </vt:lpstr>
      <vt:lpstr>   </vt:lpstr>
      <vt:lpstr>  </vt:lpstr>
      <vt:lpstr>  </vt:lpstr>
      <vt:lpstr>  </vt:lpstr>
      <vt:lpstr>  </vt:lpstr>
      <vt:lpstr>  </vt:lpstr>
      <vt:lpstr>  </vt:lpstr>
      <vt:lpstr>  </vt:lpstr>
      <vt:lpstr>  </vt:lpstr>
      <vt:lpstr>  </vt:lpstr>
      <vt:lpstr>  </vt:lpstr>
      <vt:lpstr>  </vt:lpstr>
      <vt:lpstr>  </vt:lpstr>
      <vt:lpstr>  </vt:lpstr>
      <vt:lpstr>  </vt:lpstr>
      <vt:lpstr>  </vt:lpstr>
      <vt:lpstr>      </vt:lpstr>
      <vt:lpstr>  </vt:lpstr>
      <vt:lpstr>   </vt:lpstr>
      <vt:lpstr>  </vt:lpstr>
      <vt:lpstr>  </vt:lpstr>
      <vt:lpstr>  </vt:lpstr>
      <vt:lpstr>                   </vt:lpstr>
      <vt:lpstr>         </vt:lpstr>
      <vt:lpstr>                   </vt:lpstr>
      <vt:lpstr>  </vt:lpstr>
      <vt:lpstr>                   </vt:lpstr>
      <vt:lpstr>                   </vt:lpstr>
      <vt:lpstr>                   </vt:lpstr>
      <vt:lpstr>                   </vt:lpstr>
      <vt:lpstr>  </vt:lpstr>
      <vt:lpstr>  </vt:lpstr>
      <vt:lpstr>              </vt:lpstr>
      <vt:lpstr>  </vt:lpstr>
      <vt:lpstr>      </vt:lpstr>
      <vt:lpstr>  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 </vt:lpstr>
      <vt:lpstr>  </vt:lpstr>
      <vt:lpstr>                    </vt:lpstr>
      <vt:lpstr>   </vt:lpstr>
      <vt:lpstr>  </vt:lpstr>
      <vt:lpstr>  </vt:lpstr>
      <vt:lpstr>  </vt:lpstr>
      <vt:lpstr>  </vt:lpstr>
      <vt:lpstr>  </vt:lpstr>
      <vt:lpstr>  </vt:lpstr>
      <vt:lpstr>  </vt:lpstr>
      <vt:lpstr>  </vt:lpstr>
      <vt:lpstr>  </vt:lpstr>
      <vt:lpstr>  </vt:lpstr>
      <vt:lpstr> </vt:lpstr>
      <vt:lpstr> </vt:lpstr>
      <vt:lpstr> </vt:lpstr>
      <vt:lpstr>                    </vt:lpstr>
      <vt:lpstr>   </vt:lpstr>
      <vt:lpstr>  </vt:lpstr>
      <vt:lpstr>  </vt:lpstr>
      <vt:lpstr>  </vt:lpstr>
      <vt:lpstr>  </vt:lpstr>
      <vt:lpstr>            </vt:lpstr>
      <vt:lpstr>            </vt:lpstr>
      <vt:lpstr>            </vt:lpstr>
      <vt:lpstr>                    </vt:lpstr>
      <vt:lpstr>   </vt:lpstr>
      <vt:lpstr>  </vt:lpstr>
      <vt:lpstr>   </vt:lpstr>
      <vt:lpstr>  </vt:lpstr>
      <vt:lpstr>  </vt:lpstr>
      <vt:lpstr>  </vt:lpstr>
      <vt:lpstr>  </vt:lpstr>
      <vt:lpstr>  </vt:lpstr>
      <vt:lpstr>         </vt:lpstr>
      <vt:lpstr>             </vt:lpstr>
      <vt:lpstr>  </vt:lpstr>
      <vt:lpstr>  </vt:lpstr>
      <vt:lpstr>  </vt:lpstr>
      <vt:lpstr>  </vt:lpstr>
      <vt:lpstr>  </vt:lpstr>
      <vt:lpstr>                    </vt:lpstr>
      <vt:lpstr>   </vt:lpstr>
      <vt:lpstr>  </vt:lpstr>
      <vt:lpstr>  </vt:lpstr>
      <vt:lpstr>  </vt:lpstr>
      <vt:lpstr>  </vt:lpstr>
      <vt:lpstr>  </vt:lpstr>
      <vt:lpstr>  </vt:lpstr>
      <vt:lpstr>  </vt:lpstr>
      <vt:lpstr>  </vt:lpstr>
      <vt:lpstr>                       </vt:lpstr>
      <vt:lpstr>   </vt:lpstr>
      <vt:lpstr>  </vt:lpstr>
      <vt:lpstr>  </vt:lpstr>
      <vt:lpstr>  </vt:lpstr>
      <vt:lpstr>  </vt:lpstr>
      <vt:lpstr>  </vt:lpstr>
      <vt:lpstr>  </vt:lpstr>
      <vt:lpstr>  </vt:lpstr>
      <vt:lpstr>  </vt:lpstr>
      <vt:lpstr>  </vt:lpstr>
      <vt:lpstr>  </vt:lpstr>
      <vt:lpstr>  </vt:lpstr>
      <vt:lpstr>                       </vt:lpstr>
      <vt:lpstr>   </vt:lpstr>
      <vt:lpstr>  </vt:lpstr>
      <vt:lpstr>  </vt:lpstr>
      <vt:lpstr>  </vt:lpstr>
      <vt:lpstr>  </vt:lpstr>
      <vt:lpstr>  </vt:lpstr>
      <vt:lpstr>  </vt:lpstr>
      <vt:lpstr>  </vt:lpstr>
      <vt:lpstr>  </vt:lpstr>
      <vt:lpstr>  </vt:lpstr>
      <vt:lpstr>                       </vt:lpstr>
      <vt:lpstr>   </vt:lpstr>
      <vt:lpstr>  </vt:lpstr>
      <vt:lpstr>  </vt:lpstr>
      <vt:lpstr>  </vt:lpstr>
      <vt:lpstr>  </vt:lpstr>
      <vt:lpstr>  </vt:lpstr>
      <vt:lpstr>  </vt:lpstr>
      <vt:lpstr>  </vt:lpstr>
      <vt:lpstr>  </vt:lpstr>
      <vt:lpstr>  </vt:lpstr>
      <vt:lpstr>  </vt:lpstr>
      <vt:lpstr>  </vt:lpstr>
      <vt:lpstr>  </vt:lpstr>
      <vt:lpstr>   </vt:lpstr>
      <vt:lpstr>  </vt:lpstr>
      <vt:lpstr>  </vt:lpstr>
      <vt:lpstr>  </vt:lpstr>
      <vt:lpstr>  </vt:lpstr>
      <vt:lpstr>  </vt:lpstr>
      <vt:lpstr>  </vt:lpstr>
      <vt:lpstr>  </vt:lpstr>
      <vt:lpstr>  </vt:lpstr>
      <vt:lpstr>  </vt:lpstr>
      <vt:lpstr>   </vt:lpstr>
      <vt:lpstr>  </vt:lpstr>
      <vt:lpstr>  </vt:lpstr>
      <vt:lpstr>  </vt:lpstr>
      <vt:lpstr>  </vt:lpstr>
      <vt:lpstr>  </vt:lpstr>
      <vt:lpstr>  </vt:lpstr>
      <vt:lpstr>  </vt:lpstr>
      <vt:lpstr>   </vt:lpstr>
      <vt:lpstr>  </vt:lpstr>
      <vt:lpstr>  </vt:lpstr>
      <vt:lpstr>  </vt:lpstr>
      <vt:lpstr>  </vt:lpstr>
      <vt:lpstr>  </vt:lpstr>
      <vt:lpstr>  </vt:lpstr>
      <vt:lpstr>  </vt:lpstr>
      <vt:lpstr>  </vt:lpstr>
      <vt:lpstr>  </vt:lpstr>
      <vt:lpstr>   </vt:lpstr>
      <vt:lpstr>  </vt:lpstr>
      <vt:lpstr>  </vt:lpstr>
      <vt:lpstr>  </vt:lpstr>
      <vt:lpstr>  </vt:lpstr>
      <vt:lpstr>  </vt:lpstr>
      <vt:lpstr>  </vt:lpstr>
      <vt:lpstr>  </vt:lpstr>
      <vt:lpstr>  </vt:lpstr>
      <vt:lpstr>  </vt:lpstr>
      <vt:lpstr>  </vt:lpstr>
      <vt:lpstr>  </vt:lpstr>
      <vt:lpstr>   </vt:lpstr>
      <vt:lpstr>  </vt:lpstr>
      <vt:lpstr>  </vt:lpstr>
      <vt:lpstr>  </vt:lpstr>
      <vt:lpstr>  </vt:lpstr>
      <vt:lpstr>  </vt:lpstr>
      <vt:lpstr>  </vt:lpstr>
      <vt:lpstr>  </vt:lpstr>
      <vt:lpstr>  </vt:lpstr>
      <vt:lpstr>  </vt:lpstr>
      <vt:lpstr>  </vt:lpstr>
      <vt:lpstr>  </vt:lpstr>
      <vt:lpstr>                       </vt:lpstr>
      <vt:lpstr>الحمد لله   </vt:lpstr>
      <vt:lpstr>            </vt:lpstr>
      <vt:lpstr>            </vt:lpstr>
      <vt:lpstr>            </vt:lpstr>
      <vt:lpstr>            </vt:lpstr>
      <vt:lpstr>            </vt:lpstr>
      <vt:lpstr>            </vt:lpstr>
      <vt:lpstr>            </vt:lpstr>
      <vt:lpstr>            </vt:lpstr>
      <vt:lpstr>            </vt:lpstr>
      <vt:lpstr>            </vt:lpstr>
      <vt:lpstr>            </vt:lpstr>
      <vt:lpstr>            </vt:lpstr>
      <vt:lpstr>            </vt:lpstr>
      <vt:lpstr>            </vt:lpstr>
      <vt:lpstr>            </vt:lpstr>
      <vt:lpstr>            </vt:lpstr>
      <vt:lpstr>            </vt:lpstr>
      <vt:lpstr>            </vt:lpstr>
      <vt:lpstr>            </vt:lpstr>
      <vt:lpstr>            </vt:lpstr>
      <vt:lpstr>            </vt:lpstr>
      <vt:lpstr>          </vt:lpstr>
    </vt:vector>
  </TitlesOfParts>
  <Company>Ahmed-Under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   </dc:title>
  <dc:creator>User</dc:creator>
  <cp:lastModifiedBy>مشاري بن الشاطري المطيري</cp:lastModifiedBy>
  <cp:revision>187</cp:revision>
  <dcterms:created xsi:type="dcterms:W3CDTF">2018-11-07T19:45:10Z</dcterms:created>
  <dcterms:modified xsi:type="dcterms:W3CDTF">2021-12-22T13:53:01Z</dcterms:modified>
</cp:coreProperties>
</file>